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0" r:id="rId3"/>
  </p:sldMasterIdLst>
  <p:notesMasterIdLst>
    <p:notesMasterId r:id="rId69"/>
  </p:notesMasterIdLst>
  <p:sldIdLst>
    <p:sldId id="339" r:id="rId4"/>
    <p:sldId id="433" r:id="rId5"/>
    <p:sldId id="384" r:id="rId6"/>
    <p:sldId id="441" r:id="rId7"/>
    <p:sldId id="443" r:id="rId8"/>
    <p:sldId id="431" r:id="rId9"/>
    <p:sldId id="434" r:id="rId10"/>
    <p:sldId id="445" r:id="rId11"/>
    <p:sldId id="397" r:id="rId12"/>
    <p:sldId id="418" r:id="rId13"/>
    <p:sldId id="398" r:id="rId14"/>
    <p:sldId id="399" r:id="rId15"/>
    <p:sldId id="400" r:id="rId16"/>
    <p:sldId id="438" r:id="rId17"/>
    <p:sldId id="444" r:id="rId18"/>
    <p:sldId id="439" r:id="rId19"/>
    <p:sldId id="369" r:id="rId20"/>
    <p:sldId id="370" r:id="rId21"/>
    <p:sldId id="371" r:id="rId22"/>
    <p:sldId id="372" r:id="rId23"/>
    <p:sldId id="436" r:id="rId24"/>
    <p:sldId id="437" r:id="rId25"/>
    <p:sldId id="293" r:id="rId26"/>
    <p:sldId id="294" r:id="rId27"/>
    <p:sldId id="295" r:id="rId28"/>
    <p:sldId id="430" r:id="rId29"/>
    <p:sldId id="296" r:id="rId30"/>
    <p:sldId id="303" r:id="rId31"/>
    <p:sldId id="419" r:id="rId32"/>
    <p:sldId id="407" r:id="rId33"/>
    <p:sldId id="405" r:id="rId34"/>
    <p:sldId id="406" r:id="rId35"/>
    <p:sldId id="305" r:id="rId36"/>
    <p:sldId id="307" r:id="rId37"/>
    <p:sldId id="309" r:id="rId38"/>
    <p:sldId id="425" r:id="rId39"/>
    <p:sldId id="311" r:id="rId40"/>
    <p:sldId id="315" r:id="rId41"/>
    <p:sldId id="318" r:id="rId42"/>
    <p:sldId id="426" r:id="rId43"/>
    <p:sldId id="319" r:id="rId44"/>
    <p:sldId id="321" r:id="rId45"/>
    <p:sldId id="323" r:id="rId46"/>
    <p:sldId id="324" r:id="rId47"/>
    <p:sldId id="330" r:id="rId48"/>
    <p:sldId id="332" r:id="rId49"/>
    <p:sldId id="333" r:id="rId50"/>
    <p:sldId id="334" r:id="rId51"/>
    <p:sldId id="335" r:id="rId52"/>
    <p:sldId id="408" r:id="rId53"/>
    <p:sldId id="410" r:id="rId54"/>
    <p:sldId id="411" r:id="rId55"/>
    <p:sldId id="412" r:id="rId56"/>
    <p:sldId id="413" r:id="rId57"/>
    <p:sldId id="420" r:id="rId58"/>
    <p:sldId id="415" r:id="rId59"/>
    <p:sldId id="416" r:id="rId60"/>
    <p:sldId id="417" r:id="rId61"/>
    <p:sldId id="342" r:id="rId62"/>
    <p:sldId id="343" r:id="rId63"/>
    <p:sldId id="344" r:id="rId64"/>
    <p:sldId id="348" r:id="rId65"/>
    <p:sldId id="447" r:id="rId66"/>
    <p:sldId id="336" r:id="rId67"/>
    <p:sldId id="337" r:id="rId6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434" autoAdjust="0"/>
  </p:normalViewPr>
  <p:slideViewPr>
    <p:cSldViewPr snapToGrid="0">
      <p:cViewPr varScale="1">
        <p:scale>
          <a:sx n="56" d="100"/>
          <a:sy n="56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71574-EB11-48F9-9A34-8E616065D071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E9655-C029-474D-B45B-1215ABDF6A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689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E9655-C029-474D-B45B-1215ABDF6A34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937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604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0D327E-56D0-4CD2-8AB4-05D291494225}" type="slidenum">
              <a:rPr lang="hr-HR" altLang="sr-Latn-RS" smtClean="0"/>
              <a:pPr/>
              <a:t>34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204751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E9655-C029-474D-B45B-1215ABDF6A34}" type="slidenum">
              <a:rPr lang="hr-HR" smtClean="0"/>
              <a:t>53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29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smtClean="0"/>
          </a:p>
        </p:txBody>
      </p:sp>
      <p:sp>
        <p:nvSpPr>
          <p:cNvPr id="9216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1A426E-FED3-4E2A-BA09-74579A4DB7B0}" type="slidenum">
              <a:rPr lang="hr-HR" altLang="sr-Latn-RS" smtClean="0"/>
              <a:pPr/>
              <a:t>65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60889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53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856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229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8704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256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553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533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150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DD4-B395-454E-94C8-F8917B8EBBC9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A75-F960-4088-9C16-35E3E19CD5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070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DD4-B395-454E-94C8-F8917B8EBBC9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A75-F960-4088-9C16-35E3E19CD5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021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DD4-B395-454E-94C8-F8917B8EBBC9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A75-F960-4088-9C16-35E3E19CD5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40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268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DD4-B395-454E-94C8-F8917B8EBBC9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A75-F960-4088-9C16-35E3E19CD5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570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DD4-B395-454E-94C8-F8917B8EBBC9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A75-F960-4088-9C16-35E3E19CD5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34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DD4-B395-454E-94C8-F8917B8EBBC9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A75-F960-4088-9C16-35E3E19CD5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446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DD4-B395-454E-94C8-F8917B8EBBC9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A75-F960-4088-9C16-35E3E19CD5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748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DD4-B395-454E-94C8-F8917B8EBBC9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A75-F960-4088-9C16-35E3E19CD5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DD4-B395-454E-94C8-F8917B8EBBC9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A75-F960-4088-9C16-35E3E19CD5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4684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DD4-B395-454E-94C8-F8917B8EBBC9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A75-F960-4088-9C16-35E3E19CD5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8507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DD4-B395-454E-94C8-F8917B8EBBC9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A75-F960-4088-9C16-35E3E19CD5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4628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DD4-B395-454E-94C8-F8917B8EBBC9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4A75-F960-4088-9C16-35E3E19CD5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32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FEB-FE0F-4C44-82FE-30A3F2F19628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C761-4C18-420C-9F5C-9EAEC32843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337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4093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FEB-FE0F-4C44-82FE-30A3F2F19628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C761-4C18-420C-9F5C-9EAEC32843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2282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FEB-FE0F-4C44-82FE-30A3F2F19628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C761-4C18-420C-9F5C-9EAEC32843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379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FEB-FE0F-4C44-82FE-30A3F2F19628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C761-4C18-420C-9F5C-9EAEC32843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731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FEB-FE0F-4C44-82FE-30A3F2F19628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C761-4C18-420C-9F5C-9EAEC32843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621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FEB-FE0F-4C44-82FE-30A3F2F19628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C761-4C18-420C-9F5C-9EAEC32843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265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FEB-FE0F-4C44-82FE-30A3F2F19628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C761-4C18-420C-9F5C-9EAEC32843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998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FEB-FE0F-4C44-82FE-30A3F2F19628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C761-4C18-420C-9F5C-9EAEC32843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02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FEB-FE0F-4C44-82FE-30A3F2F19628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C761-4C18-420C-9F5C-9EAEC32843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866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FEB-FE0F-4C44-82FE-30A3F2F19628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C761-4C18-420C-9F5C-9EAEC32843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2118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FEB-FE0F-4C44-82FE-30A3F2F19628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C761-4C18-420C-9F5C-9EAEC32843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651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4020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FEB-FE0F-4C44-82FE-30A3F2F19628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C761-4C18-420C-9F5C-9EAEC32843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781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76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631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14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280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014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14E4F-D9B3-4FB4-9280-674433EFC72A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852A83-EF69-4CEF-B476-9F18E7B6D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25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CBDD4-B395-454E-94C8-F8917B8EBBC9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4A75-F960-4088-9C16-35E3E19CD5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544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1FEB-FE0F-4C44-82FE-30A3F2F19628}" type="datetimeFigureOut">
              <a:rPr lang="hr-HR" smtClean="0"/>
              <a:t>21.11.2016.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1C761-4C18-420C-9F5C-9EAEC32843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86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PROJEKT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Razvojni%20plan%20zavr&#353;ni%20lorena.docx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dorfska-skola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imnazija-druga-st.skole.hr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Analiza%20izlo&#382;be%20Expo%20-%20RH.doc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zervirano mjesto sadržaja 2"/>
          <p:cNvSpPr>
            <a:spLocks noGrp="1"/>
          </p:cNvSpPr>
          <p:nvPr>
            <p:ph idx="1"/>
          </p:nvPr>
        </p:nvSpPr>
        <p:spPr>
          <a:xfrm>
            <a:off x="3359150" y="2060576"/>
            <a:ext cx="6591300" cy="3776663"/>
          </a:xfrm>
        </p:spPr>
        <p:txBody>
          <a:bodyPr/>
          <a:lstStyle/>
          <a:p>
            <a:pPr marL="0" indent="0" algn="ctr">
              <a:buNone/>
            </a:pPr>
            <a:endParaRPr lang="hr-HR" altLang="sr-Latn-RS" b="1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r-HR" altLang="sr-Latn-RS" b="1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r-HR" altLang="sr-Latn-RS" b="1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r-HR" altLang="sr-Latn-RS" b="1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r-HR" altLang="sr-Latn-RS" b="1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r-HR" altLang="sr-Latn-RS" b="1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r-HR" altLang="sr-Latn-RS" b="1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r-HR" altLang="sr-Latn-RS" b="1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altLang="sr-Latn-RS" smtClean="0">
                <a:solidFill>
                  <a:srgbClr val="C00000"/>
                </a:solidFill>
              </a:rPr>
              <a:t> </a:t>
            </a:r>
            <a:endParaRPr lang="hr-HR" altLang="sr-Latn-RS" sz="1400" i="1">
              <a:solidFill>
                <a:srgbClr val="A7253B"/>
              </a:solidFill>
            </a:endParaRPr>
          </a:p>
        </p:txBody>
      </p:sp>
      <p:pic>
        <p:nvPicPr>
          <p:cNvPr id="19459" name="Slika 3" descr="d:\Users\Korisnik\Desktop\inkluzija\logo 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800" y="4613277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176" y="260350"/>
            <a:ext cx="56181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1191146" y="2961565"/>
            <a:ext cx="10986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</a:rPr>
              <a:t>REGIONALNA POTPORA INKLUZIVNOM OBRAZOVANJU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3110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2711451" y="-242888"/>
            <a:ext cx="7756525" cy="71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sr-Latn-CS" altLang="sr-Latn-RS" smtClean="0">
              <a:solidFill>
                <a:srgbClr val="A7253B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401407" y="2141698"/>
            <a:ext cx="7926387" cy="33274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hr-HR" altLang="sr-Latn-RS" sz="3600" b="1" dirty="0" smtClean="0">
                <a:solidFill>
                  <a:srgbClr val="C00000"/>
                </a:solidFill>
              </a:rPr>
              <a:t>Zašto se II</a:t>
            </a:r>
            <a:r>
              <a:rPr lang="hr-HR" altLang="sr-Latn-RS" sz="3600" b="1" dirty="0">
                <a:solidFill>
                  <a:srgbClr val="C00000"/>
                </a:solidFill>
              </a:rPr>
              <a:t>. GIMNAZIJA </a:t>
            </a:r>
            <a:r>
              <a:rPr lang="hr-HR" altLang="sr-Latn-RS" sz="3600" b="1" dirty="0" smtClean="0">
                <a:solidFill>
                  <a:srgbClr val="C00000"/>
                </a:solidFill>
              </a:rPr>
              <a:t>prijavila?</a:t>
            </a:r>
          </a:p>
          <a:p>
            <a:pPr>
              <a:defRPr/>
            </a:pPr>
            <a:endParaRPr lang="hr-HR" altLang="sr-Latn-RS" sz="2400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hr-HR" altLang="sr-Latn-RS" sz="2400" dirty="0">
              <a:solidFill>
                <a:srgbClr val="C00000"/>
              </a:solidFill>
            </a:endParaRPr>
          </a:p>
          <a:p>
            <a:pPr>
              <a:buNone/>
              <a:defRPr/>
            </a:pPr>
            <a:endParaRPr lang="hr-HR" altLang="sr-Latn-RS" sz="24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/>
          <p:cNvSpPr>
            <a:spLocks noGrp="1"/>
          </p:cNvSpPr>
          <p:nvPr>
            <p:ph type="title"/>
          </p:nvPr>
        </p:nvSpPr>
        <p:spPr>
          <a:xfrm flipH="1">
            <a:off x="10272713" y="1844676"/>
            <a:ext cx="144462" cy="60325"/>
          </a:xfrm>
        </p:spPr>
        <p:txBody>
          <a:bodyPr>
            <a:normAutofit fontScale="90000"/>
          </a:bodyPr>
          <a:lstStyle/>
          <a:p>
            <a:pPr eaLnBrk="1" hangingPunct="1"/>
            <a:endParaRPr lang="sr-Latn-CS" altLang="sr-Latn-RS" smtClean="0">
              <a:solidFill>
                <a:srgbClr val="A7253B"/>
              </a:solidFill>
            </a:endParaRPr>
          </a:p>
        </p:txBody>
      </p:sp>
      <p:pic>
        <p:nvPicPr>
          <p:cNvPr id="26627" name="Picture 4" descr="IMG_502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3051" y="3175"/>
            <a:ext cx="3382963" cy="4516438"/>
          </a:xfrm>
          <a:noFill/>
        </p:spPr>
      </p:pic>
      <p:pic>
        <p:nvPicPr>
          <p:cNvPr id="26628" name="Picture 4" descr="IMG_5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014" y="2262189"/>
            <a:ext cx="5653087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4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IMG_645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4488" y="476251"/>
            <a:ext cx="7783512" cy="5832475"/>
          </a:xfrm>
          <a:noFill/>
        </p:spPr>
      </p:pic>
    </p:spTree>
    <p:extLst>
      <p:ext uri="{BB962C8B-B14F-4D97-AF65-F5344CB8AC3E}">
        <p14:creationId xmlns:p14="http://schemas.microsoft.com/office/powerpoint/2010/main" val="26329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IMG_644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6088" y="333375"/>
            <a:ext cx="7681912" cy="5759450"/>
          </a:xfrm>
          <a:noFill/>
        </p:spPr>
      </p:pic>
    </p:spTree>
    <p:extLst>
      <p:ext uri="{BB962C8B-B14F-4D97-AF65-F5344CB8AC3E}">
        <p14:creationId xmlns:p14="http://schemas.microsoft.com/office/powerpoint/2010/main" val="25113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8283" y="241973"/>
            <a:ext cx="8911687" cy="1280890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C00000"/>
                </a:solidFill>
                <a:hlinkClick r:id="rId2" action="ppaction://hlinkfile"/>
              </a:rPr>
              <a:t>PROJEKT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83642" y="1064525"/>
            <a:ext cx="9320970" cy="48466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altLang="sr-Latn-RS" sz="3500" b="1" dirty="0" smtClean="0">
                <a:solidFill>
                  <a:srgbClr val="C00000"/>
                </a:solidFill>
              </a:rPr>
              <a:t>NOSITELJI:</a:t>
            </a:r>
            <a:r>
              <a:rPr lang="hr-HR" altLang="sr-Latn-RS" sz="16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hr-HR" altLang="sr-Latn-RS" dirty="0" smtClean="0">
              <a:solidFill>
                <a:srgbClr val="C00000"/>
              </a:solidFill>
            </a:endParaRPr>
          </a:p>
          <a:p>
            <a:r>
              <a:rPr lang="hr-HR" altLang="sr-Latn-RS" dirty="0" smtClean="0">
                <a:solidFill>
                  <a:srgbClr val="C00000"/>
                </a:solidFill>
              </a:rPr>
              <a:t> </a:t>
            </a:r>
            <a:r>
              <a:rPr lang="hr-HR" altLang="sr-Latn-RS" sz="3000" b="1" dirty="0">
                <a:solidFill>
                  <a:srgbClr val="C00000"/>
                </a:solidFill>
              </a:rPr>
              <a:t>Školski </a:t>
            </a:r>
            <a:r>
              <a:rPr lang="hr-HR" altLang="sr-Latn-RS" sz="3000" b="1" dirty="0" smtClean="0">
                <a:solidFill>
                  <a:srgbClr val="C00000"/>
                </a:solidFill>
              </a:rPr>
              <a:t>tim</a:t>
            </a:r>
          </a:p>
          <a:p>
            <a:pPr>
              <a:buNone/>
            </a:pPr>
            <a:r>
              <a:rPr lang="hr-HR" dirty="0">
                <a:solidFill>
                  <a:srgbClr val="C00000"/>
                </a:solidFill>
              </a:rPr>
              <a:t>1. Ivanka Kovačević, ravnateljica</a:t>
            </a:r>
          </a:p>
          <a:p>
            <a:pPr>
              <a:buNone/>
            </a:pPr>
            <a:r>
              <a:rPr lang="hr-HR" dirty="0">
                <a:solidFill>
                  <a:srgbClr val="C00000"/>
                </a:solidFill>
              </a:rPr>
              <a:t>2. Jadranka </a:t>
            </a:r>
            <a:r>
              <a:rPr lang="hr-HR" dirty="0" err="1">
                <a:solidFill>
                  <a:srgbClr val="C00000"/>
                </a:solidFill>
              </a:rPr>
              <a:t>Benzon</a:t>
            </a:r>
            <a:r>
              <a:rPr lang="hr-HR" dirty="0">
                <a:solidFill>
                  <a:srgbClr val="C00000"/>
                </a:solidFill>
              </a:rPr>
              <a:t>, pedagoginja</a:t>
            </a:r>
          </a:p>
          <a:p>
            <a:pPr>
              <a:buNone/>
            </a:pPr>
            <a:r>
              <a:rPr lang="hr-HR" dirty="0">
                <a:solidFill>
                  <a:srgbClr val="C00000"/>
                </a:solidFill>
              </a:rPr>
              <a:t>3. Nediljka Galić, knjižničarka</a:t>
            </a:r>
          </a:p>
          <a:p>
            <a:pPr>
              <a:buNone/>
            </a:pPr>
            <a:r>
              <a:rPr lang="hr-HR" dirty="0">
                <a:solidFill>
                  <a:srgbClr val="C00000"/>
                </a:solidFill>
              </a:rPr>
              <a:t>4. s. Dolores Brkić, vjeroučiteljica</a:t>
            </a:r>
          </a:p>
          <a:p>
            <a:pPr>
              <a:buNone/>
            </a:pPr>
            <a:r>
              <a:rPr lang="hr-HR" dirty="0">
                <a:solidFill>
                  <a:srgbClr val="C00000"/>
                </a:solidFill>
              </a:rPr>
              <a:t>5. Ana Pavičić, prof. engleskog i talijanskog jezika</a:t>
            </a:r>
          </a:p>
          <a:p>
            <a:pPr marL="0" indent="0">
              <a:buNone/>
            </a:pPr>
            <a:endParaRPr lang="hr-HR" altLang="sr-Latn-RS" b="1" dirty="0" smtClean="0">
              <a:solidFill>
                <a:srgbClr val="C00000"/>
              </a:solidFill>
            </a:endParaRPr>
          </a:p>
          <a:p>
            <a:r>
              <a:rPr lang="hr-HR" altLang="sr-Latn-RS" sz="3000" b="1" dirty="0">
                <a:solidFill>
                  <a:srgbClr val="C00000"/>
                </a:solidFill>
              </a:rPr>
              <a:t>Vijeće učenika II. Gimnazije</a:t>
            </a:r>
          </a:p>
          <a:p>
            <a:endParaRPr lang="hr-HR" altLang="sr-Latn-R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hr-HR" altLang="sr-Latn-RS" dirty="0">
                <a:solidFill>
                  <a:srgbClr val="C00000"/>
                </a:solidFill>
              </a:rPr>
              <a:t/>
            </a:r>
            <a:br>
              <a:rPr lang="hr-HR" altLang="sr-Latn-RS" dirty="0">
                <a:solidFill>
                  <a:srgbClr val="C00000"/>
                </a:solidFill>
              </a:rPr>
            </a:br>
            <a:r>
              <a:rPr lang="hr-HR" altLang="sr-Latn-RS" sz="1200" dirty="0">
                <a:solidFill>
                  <a:srgbClr val="C00000"/>
                </a:solidFill>
              </a:rPr>
              <a:t/>
            </a:r>
            <a:br>
              <a:rPr lang="hr-HR" altLang="sr-Latn-RS" sz="1200" dirty="0">
                <a:solidFill>
                  <a:srgbClr val="C00000"/>
                </a:solidFill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42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Korisnici projekta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800" b="1" dirty="0" smtClean="0">
                <a:solidFill>
                  <a:srgbClr val="C00000"/>
                </a:solidFill>
              </a:rPr>
              <a:t>Direktni: 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24 </a:t>
            </a:r>
            <a:r>
              <a:rPr lang="hr-HR" sz="2800" dirty="0">
                <a:solidFill>
                  <a:srgbClr val="C00000"/>
                </a:solidFill>
              </a:rPr>
              <a:t>učenika iz Vijeća </a:t>
            </a:r>
            <a:r>
              <a:rPr lang="hr-HR" sz="2800" dirty="0" smtClean="0">
                <a:solidFill>
                  <a:srgbClr val="C00000"/>
                </a:solidFill>
              </a:rPr>
              <a:t>učenika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školski tim</a:t>
            </a:r>
          </a:p>
          <a:p>
            <a:pPr marL="0" indent="0">
              <a:buNone/>
            </a:pPr>
            <a:r>
              <a:rPr lang="hr-HR" sz="2800" b="1" dirty="0" smtClean="0">
                <a:solidFill>
                  <a:srgbClr val="C00000"/>
                </a:solidFill>
              </a:rPr>
              <a:t>Indirektni:</a:t>
            </a:r>
            <a:r>
              <a:rPr lang="hr-HR" sz="2800" dirty="0">
                <a:solidFill>
                  <a:srgbClr val="C00000"/>
                </a:solidFill>
              </a:rPr>
              <a:t/>
            </a:r>
            <a:br>
              <a:rPr lang="hr-HR" sz="2800" dirty="0">
                <a:solidFill>
                  <a:srgbClr val="C00000"/>
                </a:solidFill>
              </a:rPr>
            </a:br>
            <a:r>
              <a:rPr lang="hr-HR" sz="2800" dirty="0">
                <a:solidFill>
                  <a:srgbClr val="C00000"/>
                </a:solidFill>
              </a:rPr>
              <a:t>• </a:t>
            </a:r>
            <a:r>
              <a:rPr lang="hr-HR" sz="2800" dirty="0" smtClean="0">
                <a:solidFill>
                  <a:srgbClr val="C00000"/>
                </a:solidFill>
              </a:rPr>
              <a:t>profesori II. GIMNAZIJE</a:t>
            </a:r>
            <a:r>
              <a:rPr lang="hr-HR" sz="2800" dirty="0">
                <a:solidFill>
                  <a:srgbClr val="C00000"/>
                </a:solidFill>
              </a:rPr>
              <a:t/>
            </a:r>
            <a:br>
              <a:rPr lang="hr-HR" sz="2800" dirty="0">
                <a:solidFill>
                  <a:srgbClr val="C00000"/>
                </a:solidFill>
              </a:rPr>
            </a:br>
            <a:r>
              <a:rPr lang="hr-HR" sz="2800" dirty="0">
                <a:solidFill>
                  <a:srgbClr val="C00000"/>
                </a:solidFill>
              </a:rPr>
              <a:t>• </a:t>
            </a:r>
            <a:r>
              <a:rPr lang="hr-HR" sz="2800" dirty="0" smtClean="0">
                <a:solidFill>
                  <a:srgbClr val="C00000"/>
                </a:solidFill>
              </a:rPr>
              <a:t>predstavnici </a:t>
            </a:r>
            <a:r>
              <a:rPr lang="hr-HR" sz="2800" dirty="0">
                <a:solidFill>
                  <a:srgbClr val="C00000"/>
                </a:solidFill>
              </a:rPr>
              <a:t>lokalne zajednice</a:t>
            </a:r>
            <a:br>
              <a:rPr lang="hr-HR" sz="2800" dirty="0">
                <a:solidFill>
                  <a:srgbClr val="C00000"/>
                </a:solidFill>
              </a:rPr>
            </a:br>
            <a:r>
              <a:rPr lang="hr-HR" sz="2800" dirty="0">
                <a:solidFill>
                  <a:srgbClr val="C00000"/>
                </a:solidFill>
              </a:rPr>
              <a:t>• </a:t>
            </a:r>
            <a:r>
              <a:rPr lang="hr-HR" sz="2800" dirty="0" smtClean="0">
                <a:solidFill>
                  <a:srgbClr val="C00000"/>
                </a:solidFill>
              </a:rPr>
              <a:t>roditelji</a:t>
            </a:r>
            <a:r>
              <a:rPr lang="hr-HR" sz="2800" dirty="0">
                <a:solidFill>
                  <a:srgbClr val="C00000"/>
                </a:solidFill>
              </a:rPr>
              <a:t/>
            </a:r>
            <a:br>
              <a:rPr lang="hr-HR" sz="2800" dirty="0">
                <a:solidFill>
                  <a:srgbClr val="C00000"/>
                </a:solidFill>
              </a:rPr>
            </a:br>
            <a:r>
              <a:rPr lang="hr-HR" sz="2800" dirty="0">
                <a:solidFill>
                  <a:srgbClr val="C00000"/>
                </a:solidFill>
              </a:rPr>
              <a:t>• </a:t>
            </a:r>
            <a:r>
              <a:rPr lang="hr-HR" sz="2800" dirty="0" smtClean="0">
                <a:solidFill>
                  <a:srgbClr val="C00000"/>
                </a:solidFill>
              </a:rPr>
              <a:t>ostali učenici škole (710 )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48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kstniOkvir 4"/>
          <p:cNvSpPr txBox="1">
            <a:spLocks noChangeArrowheads="1"/>
          </p:cNvSpPr>
          <p:nvPr/>
        </p:nvSpPr>
        <p:spPr bwMode="auto">
          <a:xfrm>
            <a:off x="302281" y="2638618"/>
            <a:ext cx="435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sr-Latn-RS" i="1" dirty="0">
                <a:solidFill>
                  <a:srgbClr val="C00000"/>
                </a:solidFill>
                <a:latin typeface="Tahoma" panose="020B0604030504040204" pitchFamily="34" charset="0"/>
              </a:rPr>
              <a:t>Vijeće učenika – priprema za projekt</a:t>
            </a:r>
          </a:p>
        </p:txBody>
      </p:sp>
      <p:pic>
        <p:nvPicPr>
          <p:cNvPr id="43011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2281" y="-573206"/>
            <a:ext cx="4355800" cy="3265795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321" y="-242371"/>
            <a:ext cx="5128390" cy="342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7229130" y="6316778"/>
            <a:ext cx="6339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hr-HR" altLang="sr-Latn-RS" i="1" dirty="0">
                <a:solidFill>
                  <a:srgbClr val="C00000"/>
                </a:solidFill>
                <a:latin typeface="Tahoma" panose="020B0604030504040204" pitchFamily="34" charset="0"/>
              </a:rPr>
              <a:t>Sudjelovanje  roditelja </a:t>
            </a:r>
            <a:r>
              <a:rPr lang="hr-HR" altLang="sr-Latn-RS" i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u </a:t>
            </a:r>
            <a:r>
              <a:rPr lang="hr-HR" altLang="sr-Latn-RS" i="1" dirty="0">
                <a:solidFill>
                  <a:srgbClr val="C00000"/>
                </a:solidFill>
                <a:latin typeface="Tahoma" panose="020B0604030504040204" pitchFamily="34" charset="0"/>
              </a:rPr>
              <a:t>projektu</a:t>
            </a:r>
          </a:p>
        </p:txBody>
      </p:sp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8184" y="3173278"/>
            <a:ext cx="4712664" cy="3143500"/>
          </a:xfrm>
          <a:prstGeom prst="rect">
            <a:avLst/>
          </a:prstGeom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12445"/>
            <a:ext cx="5125577" cy="3845555"/>
          </a:xfrm>
          <a:prstGeom prst="rect">
            <a:avLst/>
          </a:prstGeom>
        </p:spPr>
      </p:pic>
      <p:sp>
        <p:nvSpPr>
          <p:cNvPr id="8" name="TekstniOkvir 6"/>
          <p:cNvSpPr txBox="1">
            <a:spLocks noChangeArrowheads="1"/>
          </p:cNvSpPr>
          <p:nvPr/>
        </p:nvSpPr>
        <p:spPr bwMode="auto">
          <a:xfrm>
            <a:off x="10469" y="6132112"/>
            <a:ext cx="60064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sr-Latn-RS" sz="1200" i="1" dirty="0">
                <a:solidFill>
                  <a:srgbClr val="C00000"/>
                </a:solidFill>
                <a:latin typeface="Tahoma" panose="020B0604030504040204" pitchFamily="34" charset="0"/>
              </a:rPr>
              <a:t>ŽSV SDŽ ŠKOLSKIH KNJIŽNIČARA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sr-Latn-RS" i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Voditeljica </a:t>
            </a:r>
            <a:r>
              <a:rPr lang="hr-HR" altLang="sr-Latn-RS" i="1" dirty="0">
                <a:solidFill>
                  <a:srgbClr val="C00000"/>
                </a:solidFill>
                <a:latin typeface="Tahoma" panose="020B0604030504040204" pitchFamily="34" charset="0"/>
              </a:rPr>
              <a:t>Jadranka </a:t>
            </a:r>
            <a:r>
              <a:rPr lang="hr-HR" altLang="sr-Latn-RS" i="1" dirty="0" err="1">
                <a:solidFill>
                  <a:srgbClr val="C00000"/>
                </a:solidFill>
                <a:latin typeface="Tahoma" panose="020B0604030504040204" pitchFamily="34" charset="0"/>
              </a:rPr>
              <a:t>Benzon</a:t>
            </a:r>
            <a:r>
              <a:rPr lang="hr-HR" altLang="sr-Latn-RS" i="1" dirty="0">
                <a:solidFill>
                  <a:srgbClr val="C00000"/>
                </a:solidFill>
                <a:latin typeface="Tahoma" panose="020B0604030504040204" pitchFamily="34" charset="0"/>
              </a:rPr>
              <a:t>, pedagoginja II. GIMNAZIJE</a:t>
            </a:r>
          </a:p>
        </p:txBody>
      </p:sp>
    </p:spTree>
    <p:extLst>
      <p:ext uri="{BB962C8B-B14F-4D97-AF65-F5344CB8AC3E}">
        <p14:creationId xmlns:p14="http://schemas.microsoft.com/office/powerpoint/2010/main" val="24715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-16335"/>
            <a:ext cx="8911687" cy="1280890"/>
          </a:xfrm>
        </p:spPr>
        <p:txBody>
          <a:bodyPr/>
          <a:lstStyle/>
          <a:p>
            <a:r>
              <a:rPr lang="en-GB" b="1" dirty="0" err="1">
                <a:solidFill>
                  <a:srgbClr val="C00000"/>
                </a:solidFill>
              </a:rPr>
              <a:t>Razrada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specifičnih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ciljeva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i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aktivnosti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39064"/>
              </p:ext>
            </p:extLst>
          </p:nvPr>
        </p:nvGraphicFramePr>
        <p:xfrm>
          <a:off x="600501" y="991599"/>
          <a:ext cx="10904111" cy="5791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469"/>
                <a:gridCol w="9167642"/>
              </a:tblGrid>
              <a:tr h="16827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hr-HR" sz="180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SPECIFIČNI CILJ</a:t>
                      </a:r>
                      <a:endParaRPr lang="hr-HR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1"/>
                          </a:solidFill>
                          <a:effectLst/>
                        </a:rPr>
                        <a:t>UČENICI ŠKOLE UPOZNATI S DRUGAČIJIM PEDAGOŠKIM PRISTUPOM (WALDORFSKA ŠKOLA)</a:t>
                      </a:r>
                      <a:endParaRPr lang="hr-H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23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hr-HR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Terenska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nastava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učenika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za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upoznavanje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s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drugačijim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pedagogijama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te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diseminacija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stečenih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znanja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i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praksa</a:t>
                      </a:r>
                      <a:endParaRPr lang="hr-HR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23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bg1"/>
                          </a:solidFill>
                          <a:effectLst/>
                        </a:rPr>
                        <a:t>1.1.</a:t>
                      </a:r>
                      <a:endParaRPr lang="hr-HR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Terenska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nastava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za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učenike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škole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dijeljenje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dobrih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praksi</a:t>
                      </a:r>
                      <a:endParaRPr lang="hr-HR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23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bg1"/>
                          </a:solidFill>
                          <a:effectLst/>
                        </a:rPr>
                        <a:t>1.2.</a:t>
                      </a:r>
                      <a:endParaRPr lang="hr-HR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Prezentacija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naučenog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nakon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terenske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nastave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učenicima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škole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i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Vijeću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učenika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Splitsko-dalmatinske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županije</a:t>
                      </a:r>
                      <a:endParaRPr lang="hr-HR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5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971192"/>
              </p:ext>
            </p:extLst>
          </p:nvPr>
        </p:nvGraphicFramePr>
        <p:xfrm>
          <a:off x="941695" y="163773"/>
          <a:ext cx="10035709" cy="4944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1998"/>
                <a:gridCol w="7673711"/>
              </a:tblGrid>
              <a:tr h="1291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 SPECIFIČNI CILJ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NASTAVNICI, UČENICI I </a:t>
                      </a:r>
                      <a:r>
                        <a:rPr lang="en-GB" sz="1600" dirty="0" smtClean="0">
                          <a:effectLst/>
                        </a:rPr>
                        <a:t>RO</a:t>
                      </a:r>
                      <a:r>
                        <a:rPr lang="hr-HR" sz="1600" dirty="0" smtClean="0">
                          <a:effectLst/>
                        </a:rPr>
                        <a:t>D</a:t>
                      </a:r>
                      <a:r>
                        <a:rPr lang="en-GB" sz="1600" dirty="0" smtClean="0">
                          <a:effectLst/>
                        </a:rPr>
                        <a:t>ITELJI </a:t>
                      </a:r>
                      <a:r>
                        <a:rPr lang="en-GB" sz="1600" dirty="0">
                          <a:effectLst/>
                        </a:rPr>
                        <a:t>EDUCIRANI I OSPOSOBLJENI ZA STVARANJE INKLUZIVNE ŠKOLE</a:t>
                      </a:r>
                      <a:endParaRPr lang="hr-HR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12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2.1.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Edukacija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školskog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kolektiva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i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učenika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temu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inkluzije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i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stvaranja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inkluzivne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škole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hr-HR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918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2.2.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Radionice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za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vijeće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učenika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temu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prihvaćanja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različitosti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(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gost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predavač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hr-HR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12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2.3.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Radionice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za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učenike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temu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prihvaćanja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različitosti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koje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će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održati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predstavnici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Vijeća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učenika</a:t>
                      </a:r>
                      <a:endParaRPr lang="hr-HR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7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261295"/>
              </p:ext>
            </p:extLst>
          </p:nvPr>
        </p:nvGraphicFramePr>
        <p:xfrm>
          <a:off x="1678675" y="723332"/>
          <a:ext cx="10385946" cy="3640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4430"/>
                <a:gridCol w="7941516"/>
              </a:tblGrid>
              <a:tr h="13580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3. SPECIFIČNI CILJ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OPREMLJENA </a:t>
                      </a:r>
                      <a:r>
                        <a:rPr lang="en-GB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UČI</a:t>
                      </a:r>
                      <a:r>
                        <a:rPr lang="hr-HR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NICA </a:t>
                      </a: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UČENIKE ŠKOLE ZA NEFORMALNE RADIONICE I PREDAVANJA</a:t>
                      </a:r>
                      <a:endParaRPr lang="hr-HR" sz="2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3580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3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Opremanje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postojeće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učionice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za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neformalne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radionice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i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predavanja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za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učenike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škole</a:t>
                      </a:r>
                      <a:endParaRPr lang="hr-HR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3.1. 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Tehnička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oprema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za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postojeću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učionicu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(laptop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i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projektor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hr-HR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2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05719" y="996287"/>
            <a:ext cx="10786281" cy="5472752"/>
          </a:xfrm>
        </p:spPr>
        <p:txBody>
          <a:bodyPr>
            <a:normAutofit fontScale="32500" lnSpcReduction="20000"/>
          </a:bodyPr>
          <a:lstStyle/>
          <a:p>
            <a:r>
              <a:rPr lang="hr-HR" sz="7000" dirty="0" smtClean="0">
                <a:solidFill>
                  <a:srgbClr val="C00000"/>
                </a:solidFill>
              </a:rPr>
              <a:t>zajednički </a:t>
            </a:r>
            <a:r>
              <a:rPr lang="hr-HR" sz="7000" dirty="0">
                <a:solidFill>
                  <a:srgbClr val="C00000"/>
                </a:solidFill>
              </a:rPr>
              <a:t>projekt </a:t>
            </a:r>
            <a:r>
              <a:rPr lang="hr-HR" sz="7000" b="1" i="1" dirty="0">
                <a:solidFill>
                  <a:srgbClr val="C00000"/>
                </a:solidFill>
              </a:rPr>
              <a:t>Europske unije</a:t>
            </a:r>
            <a:r>
              <a:rPr lang="hr-HR" sz="7000" dirty="0">
                <a:solidFill>
                  <a:srgbClr val="C00000"/>
                </a:solidFill>
              </a:rPr>
              <a:t> i </a:t>
            </a:r>
            <a:r>
              <a:rPr lang="hr-HR" sz="7000" b="1" i="1" dirty="0">
                <a:solidFill>
                  <a:srgbClr val="C00000"/>
                </a:solidFill>
              </a:rPr>
              <a:t>Savjeta Europe</a:t>
            </a:r>
            <a:r>
              <a:rPr lang="hr-HR" sz="7000" dirty="0">
                <a:solidFill>
                  <a:srgbClr val="C00000"/>
                </a:solidFill>
              </a:rPr>
              <a:t> za </a:t>
            </a:r>
            <a:r>
              <a:rPr lang="hr-HR" sz="7000" dirty="0" smtClean="0">
                <a:solidFill>
                  <a:srgbClr val="C00000"/>
                </a:solidFill>
              </a:rPr>
              <a:t>jugoistočnu Europu</a:t>
            </a:r>
          </a:p>
          <a:p>
            <a:r>
              <a:rPr lang="hr-HR" sz="7000" b="1" dirty="0">
                <a:solidFill>
                  <a:srgbClr val="C00000"/>
                </a:solidFill>
              </a:rPr>
              <a:t>glavni cilj projekta: poboljšanje socijalnog uključivanja i socijalne kohezije kroz promociju </a:t>
            </a:r>
            <a:r>
              <a:rPr lang="hr-HR" sz="7000" b="1" dirty="0" err="1">
                <a:solidFill>
                  <a:srgbClr val="C00000"/>
                </a:solidFill>
              </a:rPr>
              <a:t>inkluzivnog</a:t>
            </a:r>
            <a:r>
              <a:rPr lang="hr-HR" sz="7000" b="1" dirty="0">
                <a:solidFill>
                  <a:srgbClr val="C00000"/>
                </a:solidFill>
              </a:rPr>
              <a:t> </a:t>
            </a:r>
            <a:r>
              <a:rPr lang="hr-HR" sz="7000" b="1" dirty="0" smtClean="0">
                <a:solidFill>
                  <a:srgbClr val="C00000"/>
                </a:solidFill>
              </a:rPr>
              <a:t>obrazovanja</a:t>
            </a:r>
          </a:p>
          <a:p>
            <a:r>
              <a:rPr lang="hr-HR" sz="7200" dirty="0" err="1" smtClean="0">
                <a:solidFill>
                  <a:srgbClr val="C00000"/>
                </a:solidFill>
              </a:rPr>
              <a:t>inkluzija</a:t>
            </a:r>
            <a:r>
              <a:rPr lang="hr-HR" sz="7200" dirty="0" smtClean="0">
                <a:solidFill>
                  <a:srgbClr val="C00000"/>
                </a:solidFill>
              </a:rPr>
              <a:t> - </a:t>
            </a:r>
            <a:r>
              <a:rPr lang="hr-HR" sz="7200" dirty="0">
                <a:solidFill>
                  <a:srgbClr val="C00000"/>
                </a:solidFill>
              </a:rPr>
              <a:t>pravo svakog djeteta na obrazovanje od predškolske dobi  do </a:t>
            </a:r>
            <a:r>
              <a:rPr lang="hr-HR" sz="7200" dirty="0" smtClean="0">
                <a:solidFill>
                  <a:srgbClr val="C00000"/>
                </a:solidFill>
              </a:rPr>
              <a:t>fakulteta</a:t>
            </a:r>
            <a:endParaRPr lang="hr-HR" sz="7000" b="1" dirty="0" smtClean="0">
              <a:solidFill>
                <a:srgbClr val="C00000"/>
              </a:solidFill>
            </a:endParaRPr>
          </a:p>
          <a:p>
            <a:r>
              <a:rPr lang="hr-HR" sz="7100" dirty="0">
                <a:solidFill>
                  <a:srgbClr val="C00000"/>
                </a:solidFill>
              </a:rPr>
              <a:t>poštivanje različitosti; </a:t>
            </a:r>
            <a:r>
              <a:rPr lang="hr-HR" sz="7100" b="1" dirty="0">
                <a:solidFill>
                  <a:srgbClr val="C00000"/>
                </a:solidFill>
              </a:rPr>
              <a:t>naglasak na onima koji su izloženi većem riziku od marginalizacije i </a:t>
            </a:r>
            <a:r>
              <a:rPr lang="hr-HR" sz="7100" b="1" dirty="0" smtClean="0">
                <a:solidFill>
                  <a:srgbClr val="C00000"/>
                </a:solidFill>
              </a:rPr>
              <a:t>isključenosti</a:t>
            </a:r>
          </a:p>
          <a:p>
            <a:r>
              <a:rPr lang="hr-HR" sz="7200" dirty="0">
                <a:solidFill>
                  <a:srgbClr val="C00000"/>
                </a:solidFill>
              </a:rPr>
              <a:t>uključuje djecu: </a:t>
            </a:r>
          </a:p>
          <a:p>
            <a:pPr marL="0" indent="0">
              <a:buNone/>
            </a:pPr>
            <a:r>
              <a:rPr lang="hr-HR" sz="7200" dirty="0">
                <a:solidFill>
                  <a:srgbClr val="C00000"/>
                </a:solidFill>
              </a:rPr>
              <a:t>      -  sa smetnjama u razvoju</a:t>
            </a:r>
          </a:p>
          <a:p>
            <a:pPr marL="0" indent="0">
              <a:buNone/>
            </a:pPr>
            <a:r>
              <a:rPr lang="hr-HR" sz="7200" dirty="0">
                <a:solidFill>
                  <a:srgbClr val="C00000"/>
                </a:solidFill>
              </a:rPr>
              <a:t>       - sa invaliditetom </a:t>
            </a:r>
          </a:p>
          <a:p>
            <a:pPr marL="0" indent="0">
              <a:buNone/>
            </a:pPr>
            <a:r>
              <a:rPr lang="hr-HR" sz="7200" dirty="0">
                <a:solidFill>
                  <a:srgbClr val="C00000"/>
                </a:solidFill>
              </a:rPr>
              <a:t>       -  iz marginaliziranih grupa</a:t>
            </a:r>
          </a:p>
          <a:p>
            <a:pPr marL="0" indent="0">
              <a:buNone/>
            </a:pPr>
            <a:r>
              <a:rPr lang="hr-HR" sz="7200" dirty="0">
                <a:solidFill>
                  <a:srgbClr val="C00000"/>
                </a:solidFill>
              </a:rPr>
              <a:t>       -  darovitu</a:t>
            </a:r>
          </a:p>
          <a:p>
            <a:pPr marL="0" indent="0">
              <a:buNone/>
            </a:pPr>
            <a:endParaRPr lang="hr-HR" sz="71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sz="3800" dirty="0">
                <a:solidFill>
                  <a:srgbClr val="C00000"/>
                </a:solidFill>
              </a:rPr>
              <a:t/>
            </a:r>
            <a:br>
              <a:rPr lang="hr-HR" sz="3800" dirty="0">
                <a:solidFill>
                  <a:srgbClr val="C00000"/>
                </a:solidFill>
              </a:rPr>
            </a:br>
            <a:endParaRPr lang="hr-HR" sz="3800" dirty="0">
              <a:solidFill>
                <a:srgbClr val="C00000"/>
              </a:solidFill>
            </a:endParaRPr>
          </a:p>
          <a:p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384983"/>
              </p:ext>
            </p:extLst>
          </p:nvPr>
        </p:nvGraphicFramePr>
        <p:xfrm>
          <a:off x="1719617" y="692611"/>
          <a:ext cx="9867331" cy="4109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2369"/>
                <a:gridCol w="754496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4. SPECIFIČNI CILJ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INFORMIRANA ŠIRA LOKALNA ZAJEDNICA O PROJEKTU</a:t>
                      </a:r>
                      <a:endParaRPr lang="hr-HR" sz="2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4.1.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Informiranje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šire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lokalne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zajednice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o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projektu</a:t>
                      </a:r>
                      <a:endParaRPr lang="hr-HR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4.2.</a:t>
                      </a:r>
                      <a:endParaRPr lang="hr-H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Informiranje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javnosti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putem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medijskih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objava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gostovanja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u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lokalnim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radio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i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tv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effectLst/>
                        </a:rPr>
                        <a:t>emisijama</a:t>
                      </a:r>
                      <a:endParaRPr lang="hr-HR" sz="2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6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34018" y="368490"/>
            <a:ext cx="8870594" cy="5542732"/>
          </a:xfrm>
        </p:spPr>
        <p:txBody>
          <a:bodyPr/>
          <a:lstStyle/>
          <a:p>
            <a:pPr marL="0" indent="0">
              <a:buNone/>
            </a:pPr>
            <a:r>
              <a:rPr lang="hr-HR" altLang="sr-Latn-RS" sz="3200" b="1" dirty="0">
                <a:solidFill>
                  <a:srgbClr val="C00000"/>
                </a:solidFill>
              </a:rPr>
              <a:t>CILJ PROJEKTA: </a:t>
            </a:r>
            <a:endParaRPr lang="hr-HR" altLang="sr-Latn-RS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r-HR" altLang="sr-Latn-RS" sz="3200" b="1" dirty="0" smtClean="0">
              <a:solidFill>
                <a:srgbClr val="C00000"/>
              </a:solidFill>
            </a:endParaRPr>
          </a:p>
          <a:p>
            <a:r>
              <a:rPr lang="hr-HR" altLang="sr-Latn-RS" sz="2800" dirty="0" smtClean="0">
                <a:solidFill>
                  <a:srgbClr val="C00000"/>
                </a:solidFill>
              </a:rPr>
              <a:t>promocija </a:t>
            </a:r>
            <a:r>
              <a:rPr lang="hr-HR" altLang="sr-Latn-RS" sz="2800" dirty="0" err="1">
                <a:solidFill>
                  <a:srgbClr val="C00000"/>
                </a:solidFill>
              </a:rPr>
              <a:t>inkluzivnog</a:t>
            </a:r>
            <a:r>
              <a:rPr lang="hr-HR" altLang="sr-Latn-RS" sz="2800" dirty="0">
                <a:solidFill>
                  <a:srgbClr val="C00000"/>
                </a:solidFill>
              </a:rPr>
              <a:t> obrazovanja različitim pedagoškim metodama i oblicima </a:t>
            </a:r>
            <a:r>
              <a:rPr lang="hr-HR" altLang="sr-Latn-RS" sz="2800" dirty="0" smtClean="0">
                <a:solidFill>
                  <a:srgbClr val="C00000"/>
                </a:solidFill>
              </a:rPr>
              <a:t>poučavanju </a:t>
            </a:r>
          </a:p>
          <a:p>
            <a:r>
              <a:rPr lang="hr-HR" altLang="sr-Latn-RS" sz="2800" dirty="0" smtClean="0">
                <a:solidFill>
                  <a:srgbClr val="C00000"/>
                </a:solidFill>
              </a:rPr>
              <a:t>uvažavanje </a:t>
            </a:r>
            <a:r>
              <a:rPr lang="hr-HR" altLang="sr-Latn-RS" sz="2800" dirty="0">
                <a:solidFill>
                  <a:srgbClr val="C00000"/>
                </a:solidFill>
              </a:rPr>
              <a:t>i prihvaćanje </a:t>
            </a:r>
            <a:r>
              <a:rPr lang="hr-HR" altLang="sr-Latn-RS" sz="2800" b="1" dirty="0">
                <a:solidFill>
                  <a:srgbClr val="C00000"/>
                </a:solidFill>
              </a:rPr>
              <a:t>različitosti među svim </a:t>
            </a:r>
            <a:r>
              <a:rPr lang="hr-HR" altLang="sr-Latn-RS" sz="2800" b="1" dirty="0" smtClean="0">
                <a:solidFill>
                  <a:srgbClr val="C00000"/>
                </a:solidFill>
              </a:rPr>
              <a:t>učenicima</a:t>
            </a:r>
          </a:p>
          <a:p>
            <a:r>
              <a:rPr lang="hr-HR" altLang="sr-Latn-RS" sz="2800" dirty="0" smtClean="0">
                <a:solidFill>
                  <a:srgbClr val="C00000"/>
                </a:solidFill>
              </a:rPr>
              <a:t>naglasak </a:t>
            </a:r>
            <a:r>
              <a:rPr lang="hr-HR" altLang="sr-Latn-RS" sz="2800" dirty="0">
                <a:solidFill>
                  <a:srgbClr val="C00000"/>
                </a:solidFill>
              </a:rPr>
              <a:t>na onima koji su izloženi većem riziku od marginalizacije i isključenosti</a:t>
            </a:r>
            <a:r>
              <a:rPr lang="hr-HR" altLang="sr-Latn-RS" dirty="0">
                <a:solidFill>
                  <a:srgbClr val="C00000"/>
                </a:solidFill>
              </a:rPr>
              <a:t/>
            </a:r>
            <a:br>
              <a:rPr lang="hr-HR" altLang="sr-Latn-RS" dirty="0">
                <a:solidFill>
                  <a:srgbClr val="C00000"/>
                </a:solidFill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70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51630" y="709684"/>
            <a:ext cx="9552982" cy="5201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sr-Latn-RS" sz="3200" b="1" dirty="0">
                <a:solidFill>
                  <a:srgbClr val="C00000"/>
                </a:solidFill>
              </a:rPr>
              <a:t>GLAVNE AKTIVNOSTI PROJEKTA: </a:t>
            </a:r>
            <a:endParaRPr lang="hr-HR" altLang="sr-Latn-RS" sz="3200" b="1" dirty="0" smtClean="0">
              <a:solidFill>
                <a:srgbClr val="C00000"/>
              </a:solidFill>
            </a:endParaRPr>
          </a:p>
          <a:p>
            <a:r>
              <a:rPr lang="hr-HR" altLang="sr-Latn-RS" sz="2800" dirty="0" smtClean="0">
                <a:solidFill>
                  <a:srgbClr val="C00000"/>
                </a:solidFill>
              </a:rPr>
              <a:t>upoznavanje </a:t>
            </a:r>
            <a:r>
              <a:rPr lang="hr-HR" altLang="sr-Latn-RS" sz="2800" dirty="0">
                <a:solidFill>
                  <a:srgbClr val="C00000"/>
                </a:solidFill>
              </a:rPr>
              <a:t>i učenje o različitim pedagoškim principima poučavanja učenika u osnovnoj školi </a:t>
            </a:r>
            <a:r>
              <a:rPr lang="hr-HR" altLang="sr-Latn-RS" sz="2800" dirty="0" err="1">
                <a:solidFill>
                  <a:srgbClr val="C00000"/>
                </a:solidFill>
              </a:rPr>
              <a:t>Waldorf</a:t>
            </a:r>
            <a:r>
              <a:rPr lang="hr-HR" altLang="sr-Latn-RS" sz="2800" dirty="0">
                <a:solidFill>
                  <a:srgbClr val="C00000"/>
                </a:solidFill>
              </a:rPr>
              <a:t> u </a:t>
            </a:r>
            <a:r>
              <a:rPr lang="hr-HR" altLang="sr-Latn-RS" sz="2800" dirty="0" smtClean="0">
                <a:solidFill>
                  <a:srgbClr val="C00000"/>
                </a:solidFill>
              </a:rPr>
              <a:t>Zagrebu</a:t>
            </a:r>
          </a:p>
          <a:p>
            <a:r>
              <a:rPr lang="hr-HR" altLang="sr-Latn-RS" sz="2800" dirty="0" smtClean="0">
                <a:solidFill>
                  <a:srgbClr val="C00000"/>
                </a:solidFill>
              </a:rPr>
              <a:t> </a:t>
            </a:r>
            <a:r>
              <a:rPr lang="hr-HR" altLang="sr-Latn-RS" sz="2800" dirty="0">
                <a:solidFill>
                  <a:srgbClr val="C00000"/>
                </a:solidFill>
              </a:rPr>
              <a:t>radionice za učenike  i nastavnike u II.GIMNAZIJI </a:t>
            </a:r>
            <a:endParaRPr lang="hr-HR" altLang="sr-Latn-RS" sz="2800" dirty="0" smtClean="0">
              <a:solidFill>
                <a:srgbClr val="C00000"/>
              </a:solidFill>
            </a:endParaRPr>
          </a:p>
          <a:p>
            <a:r>
              <a:rPr lang="hr-HR" altLang="sr-Latn-RS" sz="2800" dirty="0">
                <a:solidFill>
                  <a:srgbClr val="C00000"/>
                </a:solidFill>
              </a:rPr>
              <a:t>radionice za učenike</a:t>
            </a:r>
            <a:r>
              <a:rPr lang="hr-HR" altLang="sr-Latn-RS" sz="2800" dirty="0" smtClean="0">
                <a:solidFill>
                  <a:srgbClr val="C00000"/>
                </a:solidFill>
              </a:rPr>
              <a:t>  ŽV </a:t>
            </a:r>
            <a:r>
              <a:rPr lang="hr-HR" altLang="sr-Latn-RS" sz="2800" dirty="0">
                <a:solidFill>
                  <a:srgbClr val="C00000"/>
                </a:solidFill>
              </a:rPr>
              <a:t>učenika </a:t>
            </a:r>
            <a:r>
              <a:rPr lang="hr-HR" altLang="sr-Latn-RS" sz="2800" dirty="0" smtClean="0">
                <a:solidFill>
                  <a:srgbClr val="C00000"/>
                </a:solidFill>
              </a:rPr>
              <a:t>SDŽ</a:t>
            </a:r>
          </a:p>
          <a:p>
            <a:r>
              <a:rPr lang="hr-HR" altLang="sr-Latn-RS" sz="2800" dirty="0" smtClean="0">
                <a:solidFill>
                  <a:srgbClr val="C00000"/>
                </a:solidFill>
              </a:rPr>
              <a:t> </a:t>
            </a:r>
            <a:r>
              <a:rPr lang="hr-HR" altLang="sr-Latn-RS" sz="2800" dirty="0">
                <a:solidFill>
                  <a:srgbClr val="C00000"/>
                </a:solidFill>
              </a:rPr>
              <a:t>aktivnosti za roditelje – radionice u </a:t>
            </a:r>
            <a:r>
              <a:rPr lang="hr-HR" altLang="sr-Latn-RS" sz="2800" dirty="0" smtClean="0">
                <a:solidFill>
                  <a:srgbClr val="C00000"/>
                </a:solidFill>
              </a:rPr>
              <a:t>školi</a:t>
            </a:r>
          </a:p>
          <a:p>
            <a:r>
              <a:rPr lang="hr-HR" altLang="sr-Latn-RS" sz="2800" dirty="0" smtClean="0">
                <a:solidFill>
                  <a:srgbClr val="C00000"/>
                </a:solidFill>
              </a:rPr>
              <a:t> finalno </a:t>
            </a:r>
            <a:r>
              <a:rPr lang="hr-HR" altLang="sr-Latn-RS" sz="2800" dirty="0">
                <a:solidFill>
                  <a:srgbClr val="C00000"/>
                </a:solidFill>
              </a:rPr>
              <a:t>predstavljanje projekta i širenje  projektnih rezultata na lokalnoj razini</a:t>
            </a:r>
            <a:br>
              <a:rPr lang="hr-HR" altLang="sr-Latn-RS" sz="2800" dirty="0">
                <a:solidFill>
                  <a:srgbClr val="C00000"/>
                </a:solidFill>
              </a:rPr>
            </a:br>
            <a:r>
              <a:rPr lang="hr-HR" altLang="sr-Latn-RS" b="1" dirty="0">
                <a:solidFill>
                  <a:srgbClr val="C00000"/>
                </a:solidFill>
              </a:rPr>
              <a:t/>
            </a:r>
            <a:br>
              <a:rPr lang="hr-HR" altLang="sr-Latn-RS" b="1" dirty="0">
                <a:solidFill>
                  <a:srgbClr val="C00000"/>
                </a:solidFill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40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http://www.waldorfska-skola.com/uploads/2/8/2/3/28237655/2230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267" y="2090442"/>
            <a:ext cx="46418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 descr="Pictu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96" y="3407753"/>
            <a:ext cx="3108882" cy="313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 descr="http://www.waldorfska-skola.com/uploads/2/8/2/3/28237655/71950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76" y="555015"/>
            <a:ext cx="3817938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3980" y="3494586"/>
            <a:ext cx="37750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3007" y="0"/>
            <a:ext cx="6009106" cy="1817783"/>
          </a:xfrm>
          <a:noFill/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-232979" y="0"/>
            <a:ext cx="6589712" cy="676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hr-HR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Waldorfska škola u Zagrebu</a:t>
            </a:r>
            <a:endParaRPr lang="hr-HR" sz="32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slov 1"/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r>
              <a:rPr lang="hr-HR" altLang="sr-Latn-RS" b="1" smtClean="0">
                <a:solidFill>
                  <a:srgbClr val="C00000"/>
                </a:solidFill>
              </a:rPr>
              <a:t>Waldorfska pedagogija</a:t>
            </a:r>
            <a:endParaRPr lang="hr-HR" altLang="sr-Latn-RS" smtClean="0">
              <a:solidFill>
                <a:srgbClr val="C00000"/>
              </a:solidFill>
            </a:endParaRPr>
          </a:p>
        </p:txBody>
      </p:sp>
      <p:sp>
        <p:nvSpPr>
          <p:cNvPr id="46083" name="Rezervirano mjesto sadržaja 2"/>
          <p:cNvSpPr>
            <a:spLocks noGrp="1"/>
          </p:cNvSpPr>
          <p:nvPr>
            <p:ph idx="1"/>
          </p:nvPr>
        </p:nvSpPr>
        <p:spPr>
          <a:xfrm>
            <a:off x="1703389" y="1265238"/>
            <a:ext cx="8713787" cy="5084762"/>
          </a:xfrm>
        </p:spPr>
        <p:txBody>
          <a:bodyPr>
            <a:normAutofit fontScale="92500" lnSpcReduction="10000"/>
          </a:bodyPr>
          <a:lstStyle/>
          <a:p>
            <a:r>
              <a:rPr lang="hr-HR" altLang="sr-Latn-RS" sz="2400" dirty="0" smtClean="0">
                <a:solidFill>
                  <a:srgbClr val="C00000"/>
                </a:solidFill>
              </a:rPr>
              <a:t>načela antropozofskog pogleda na svijet - antropozofije (grč. </a:t>
            </a:r>
            <a:r>
              <a:rPr lang="hr-HR" altLang="sr-Latn-RS" sz="2400" dirty="0" err="1" smtClean="0">
                <a:solidFill>
                  <a:srgbClr val="C00000"/>
                </a:solidFill>
              </a:rPr>
              <a:t>anthrophos</a:t>
            </a:r>
            <a:r>
              <a:rPr lang="hr-HR" altLang="sr-Latn-RS" sz="2400" dirty="0" smtClean="0">
                <a:solidFill>
                  <a:srgbClr val="C00000"/>
                </a:solidFill>
              </a:rPr>
              <a:t> - čovjek, </a:t>
            </a:r>
            <a:r>
              <a:rPr lang="hr-HR" altLang="sr-Latn-RS" sz="2400" dirty="0" err="1" smtClean="0">
                <a:solidFill>
                  <a:srgbClr val="C00000"/>
                </a:solidFill>
              </a:rPr>
              <a:t>sophia</a:t>
            </a:r>
            <a:r>
              <a:rPr lang="hr-HR" altLang="sr-Latn-RS" sz="2400" dirty="0" smtClean="0">
                <a:solidFill>
                  <a:srgbClr val="C00000"/>
                </a:solidFill>
              </a:rPr>
              <a:t> - mudrost) - </a:t>
            </a:r>
            <a:r>
              <a:rPr lang="hr-HR" altLang="sr-Latn-RS" sz="2400" b="1" dirty="0" smtClean="0">
                <a:solidFill>
                  <a:srgbClr val="C00000"/>
                </a:solidFill>
              </a:rPr>
              <a:t>cjeloviti pogled na svijet, prirodu i čovjeka </a:t>
            </a:r>
          </a:p>
          <a:p>
            <a:r>
              <a:rPr lang="hr-HR" altLang="sr-Latn-RS" sz="2400" dirty="0" smtClean="0">
                <a:solidFill>
                  <a:srgbClr val="C00000"/>
                </a:solidFill>
              </a:rPr>
              <a:t>Bit:</a:t>
            </a:r>
            <a:r>
              <a:rPr lang="hr-HR" altLang="sr-Latn-RS" sz="2400" b="1" dirty="0" smtClean="0">
                <a:solidFill>
                  <a:srgbClr val="C00000"/>
                </a:solidFill>
              </a:rPr>
              <a:t> </a:t>
            </a:r>
            <a:r>
              <a:rPr lang="hr-HR" altLang="sr-Latn-RS" sz="2400" b="1" i="1" dirty="0" smtClean="0">
                <a:solidFill>
                  <a:srgbClr val="C00000"/>
                </a:solidFill>
              </a:rPr>
              <a:t>učenje glavom, srcem i rukama </a:t>
            </a:r>
            <a:endParaRPr lang="hr-HR" altLang="sr-Latn-RS" sz="2400" i="1" dirty="0" smtClean="0">
              <a:solidFill>
                <a:srgbClr val="C00000"/>
              </a:solidFill>
            </a:endParaRPr>
          </a:p>
          <a:p>
            <a:r>
              <a:rPr lang="hr-HR" altLang="sr-Latn-RS" sz="2400" dirty="0" smtClean="0">
                <a:solidFill>
                  <a:srgbClr val="C00000"/>
                </a:solidFill>
              </a:rPr>
              <a:t>Osnivač: </a:t>
            </a:r>
            <a:r>
              <a:rPr lang="hr-HR" altLang="sr-Latn-RS" sz="2400" b="1" dirty="0" smtClean="0">
                <a:solidFill>
                  <a:srgbClr val="C00000"/>
                </a:solidFill>
              </a:rPr>
              <a:t>dr. Rudolf </a:t>
            </a:r>
            <a:r>
              <a:rPr lang="hr-HR" altLang="sr-Latn-RS" sz="2400" b="1" dirty="0" err="1" smtClean="0">
                <a:solidFill>
                  <a:srgbClr val="C00000"/>
                </a:solidFill>
              </a:rPr>
              <a:t>Steiner</a:t>
            </a:r>
            <a:r>
              <a:rPr lang="hr-HR" altLang="sr-Latn-RS" sz="2400" b="1" dirty="0" smtClean="0">
                <a:solidFill>
                  <a:srgbClr val="C00000"/>
                </a:solidFill>
              </a:rPr>
              <a:t> </a:t>
            </a:r>
            <a:r>
              <a:rPr lang="hr-HR" altLang="sr-Latn-RS" sz="2400" dirty="0" smtClean="0">
                <a:solidFill>
                  <a:srgbClr val="C00000"/>
                </a:solidFill>
              </a:rPr>
              <a:t>(1861-1925), rođen u Donjem Kraljevcu - u  Međimurju.</a:t>
            </a:r>
          </a:p>
          <a:p>
            <a:r>
              <a:rPr lang="hr-HR" altLang="sr-Latn-RS" sz="2400" dirty="0" smtClean="0">
                <a:solidFill>
                  <a:srgbClr val="C00000"/>
                </a:solidFill>
              </a:rPr>
              <a:t> „</a:t>
            </a:r>
            <a:r>
              <a:rPr lang="hr-HR" altLang="sr-Latn-RS" sz="2400" b="1" i="1" dirty="0" smtClean="0">
                <a:solidFill>
                  <a:srgbClr val="C00000"/>
                </a:solidFill>
              </a:rPr>
              <a:t>Dijete treba u strahopoštovanju primiti, u ljubavi odgajati a u slobodi otpustiti</a:t>
            </a:r>
            <a:r>
              <a:rPr lang="hr-HR" altLang="sr-Latn-RS" sz="2400" i="1" dirty="0" smtClean="0">
                <a:solidFill>
                  <a:srgbClr val="C00000"/>
                </a:solidFill>
              </a:rPr>
              <a:t>“ </a:t>
            </a:r>
            <a:r>
              <a:rPr lang="hr-HR" altLang="sr-Latn-RS" sz="2400" dirty="0" smtClean="0">
                <a:solidFill>
                  <a:srgbClr val="C00000"/>
                </a:solidFill>
              </a:rPr>
              <a:t>- </a:t>
            </a:r>
            <a:r>
              <a:rPr lang="hr-HR" altLang="sr-Latn-RS" sz="2400" dirty="0" err="1" smtClean="0">
                <a:solidFill>
                  <a:srgbClr val="C00000"/>
                </a:solidFill>
              </a:rPr>
              <a:t>R.Steiner</a:t>
            </a:r>
            <a:endParaRPr lang="hr-HR" altLang="sr-Latn-RS" sz="2400" dirty="0" smtClean="0">
              <a:solidFill>
                <a:srgbClr val="C00000"/>
              </a:solidFill>
            </a:endParaRPr>
          </a:p>
          <a:p>
            <a:r>
              <a:rPr lang="hr-HR" altLang="sr-Latn-RS" sz="2400" dirty="0" smtClean="0">
                <a:solidFill>
                  <a:srgbClr val="C00000"/>
                </a:solidFill>
              </a:rPr>
              <a:t>Emil </a:t>
            </a:r>
            <a:r>
              <a:rPr lang="hr-HR" altLang="sr-Latn-RS" sz="2400" dirty="0" err="1" smtClean="0">
                <a:solidFill>
                  <a:srgbClr val="C00000"/>
                </a:solidFill>
              </a:rPr>
              <a:t>Molta</a:t>
            </a:r>
            <a:r>
              <a:rPr lang="hr-HR" altLang="sr-Latn-RS" sz="2400" dirty="0" smtClean="0">
                <a:solidFill>
                  <a:srgbClr val="C00000"/>
                </a:solidFill>
              </a:rPr>
              <a:t>, vlasnika tvornice „</a:t>
            </a:r>
            <a:r>
              <a:rPr lang="hr-HR" altLang="sr-Latn-RS" sz="2400" dirty="0" err="1" smtClean="0">
                <a:solidFill>
                  <a:srgbClr val="C00000"/>
                </a:solidFill>
              </a:rPr>
              <a:t>Waldorf</a:t>
            </a:r>
            <a:r>
              <a:rPr lang="hr-HR" altLang="sr-Latn-RS" sz="2400" dirty="0" smtClean="0">
                <a:solidFill>
                  <a:srgbClr val="C00000"/>
                </a:solidFill>
              </a:rPr>
              <a:t> </a:t>
            </a:r>
            <a:r>
              <a:rPr lang="hr-HR" altLang="sr-Latn-RS" sz="2400" dirty="0" err="1" smtClean="0">
                <a:solidFill>
                  <a:srgbClr val="C00000"/>
                </a:solidFill>
              </a:rPr>
              <a:t>Astoria</a:t>
            </a:r>
            <a:r>
              <a:rPr lang="hr-HR" altLang="sr-Latn-RS" sz="2400" dirty="0" smtClean="0">
                <a:solidFill>
                  <a:srgbClr val="C00000"/>
                </a:solidFill>
              </a:rPr>
              <a:t> </a:t>
            </a:r>
            <a:r>
              <a:rPr lang="hr-HR" altLang="sr-Latn-RS" sz="2400" dirty="0" err="1" smtClean="0">
                <a:solidFill>
                  <a:srgbClr val="C00000"/>
                </a:solidFill>
              </a:rPr>
              <a:t>Zigarettenfabrik</a:t>
            </a:r>
            <a:r>
              <a:rPr lang="hr-HR" altLang="sr-Latn-RS" sz="2400" dirty="0" smtClean="0">
                <a:solidFill>
                  <a:srgbClr val="C00000"/>
                </a:solidFill>
              </a:rPr>
              <a:t>“ (Stuttgart) poziva </a:t>
            </a:r>
            <a:r>
              <a:rPr lang="hr-HR" altLang="sr-Latn-RS" sz="2400" dirty="0" err="1" smtClean="0">
                <a:solidFill>
                  <a:srgbClr val="C00000"/>
                </a:solidFill>
              </a:rPr>
              <a:t>Steinera</a:t>
            </a:r>
            <a:r>
              <a:rPr lang="hr-HR" altLang="sr-Latn-RS" sz="2400" dirty="0" smtClean="0">
                <a:solidFill>
                  <a:srgbClr val="C00000"/>
                </a:solidFill>
              </a:rPr>
              <a:t> da radnicima održi niz predavanja o društvenim, gospodarskim i pedagoškim temama</a:t>
            </a:r>
          </a:p>
          <a:p>
            <a:r>
              <a:rPr lang="hr-HR" altLang="sr-Latn-RS" sz="2400" b="1" dirty="0" smtClean="0">
                <a:solidFill>
                  <a:srgbClr val="C00000"/>
                </a:solidFill>
              </a:rPr>
              <a:t>1919. osnovana „Waldorfska škola“ za djecu radnika tvornice - financira E. </a:t>
            </a:r>
            <a:r>
              <a:rPr lang="hr-HR" altLang="sr-Latn-RS" sz="2400" b="1" dirty="0" err="1" smtClean="0">
                <a:solidFill>
                  <a:srgbClr val="C00000"/>
                </a:solidFill>
              </a:rPr>
              <a:t>Molt</a:t>
            </a:r>
            <a:r>
              <a:rPr lang="hr-HR" altLang="sr-Latn-RS" sz="24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Wingdings 3" panose="05040102010807070707" pitchFamily="18" charset="2"/>
              <a:buNone/>
            </a:pPr>
            <a:endParaRPr lang="hr-HR" altLang="sr-Latn-RS" dirty="0" smtClean="0">
              <a:solidFill>
                <a:srgbClr val="A7253B"/>
              </a:solidFill>
            </a:endParaRPr>
          </a:p>
          <a:p>
            <a:pPr>
              <a:buFont typeface="Wingdings 3" panose="05040102010807070707" pitchFamily="18" charset="2"/>
              <a:buNone/>
            </a:pPr>
            <a:endParaRPr lang="hr-HR" altLang="sr-Latn-RS" dirty="0" smtClean="0">
              <a:solidFill>
                <a:srgbClr val="A7253B"/>
              </a:solidFill>
            </a:endParaRPr>
          </a:p>
          <a:p>
            <a:endParaRPr lang="hr-HR" altLang="sr-Latn-RS" dirty="0" smtClean="0">
              <a:solidFill>
                <a:srgbClr val="A725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ravokutnik 3"/>
          <p:cNvSpPr>
            <a:spLocks noChangeArrowheads="1"/>
          </p:cNvSpPr>
          <p:nvPr/>
        </p:nvSpPr>
        <p:spPr bwMode="auto">
          <a:xfrm>
            <a:off x="2495550" y="404814"/>
            <a:ext cx="8064500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None/>
            </a:pPr>
            <a:r>
              <a:rPr lang="hr-HR" altLang="sr-Latn-R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lang="hr-HR" altLang="sr-Latn-R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Waldorfska pedagogija u školskoj dobi</a:t>
            </a:r>
            <a:endParaRPr lang="hr-HR" altLang="sr-Latn-R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hr-HR" altLang="sr-Latn-RS" dirty="0">
                <a:solidFill>
                  <a:srgbClr val="C00000"/>
                </a:solidFill>
                <a:cs typeface="Times New Roman" panose="02020603050405020304" pitchFamily="18" charset="0"/>
              </a:rPr>
              <a:t> cjelovito školovanje od 1. do 12. razreda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hr-HR" altLang="sr-Latn-R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umjetničko </a:t>
            </a:r>
            <a:r>
              <a:rPr lang="hr-HR" altLang="sr-Latn-RS" dirty="0">
                <a:solidFill>
                  <a:srgbClr val="C00000"/>
                </a:solidFill>
                <a:cs typeface="Times New Roman" panose="02020603050405020304" pitchFamily="18" charset="0"/>
              </a:rPr>
              <a:t>oblikovanje nastave </a:t>
            </a:r>
            <a:r>
              <a:rPr lang="hr-HR" altLang="sr-Latn-RS" dirty="0">
                <a:solidFill>
                  <a:srgbClr val="C00000"/>
                </a:solidFill>
                <a:latin typeface="Tahoma" panose="020B0604030504040204" pitchFamily="34" charset="0"/>
              </a:rPr>
              <a:t>(</a:t>
            </a:r>
            <a:r>
              <a:rPr lang="hr-HR" altLang="sr-Latn-RS" i="1" dirty="0">
                <a:solidFill>
                  <a:srgbClr val="C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slikanje, crtanje, plastično oblikovanje, zborno pjevanje, sviranje, dramsko govorno izražavanje i euritmija)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hr-HR" altLang="sr-Latn-RS" dirty="0">
                <a:solidFill>
                  <a:srgbClr val="C00000"/>
                </a:solidFill>
              </a:rPr>
              <a:t> praktične i zanatske vještine  (</a:t>
            </a:r>
            <a:r>
              <a:rPr lang="hr-HR" altLang="sr-Latn-RS" i="1" dirty="0">
                <a:solidFill>
                  <a:srgbClr val="C00000"/>
                </a:solidFill>
              </a:rPr>
              <a:t>šivanje, pletenje, izrada predmeta od drveta, kovanje, klesanje, stolarstvo …</a:t>
            </a:r>
            <a:r>
              <a:rPr lang="hr-HR" altLang="sr-Latn-RS" dirty="0">
                <a:solidFill>
                  <a:srgbClr val="C00000"/>
                </a:solidFill>
              </a:rPr>
              <a:t>)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hr-HR" altLang="sr-Latn-RS" dirty="0">
                <a:solidFill>
                  <a:srgbClr val="C00000"/>
                </a:solidFill>
                <a:cs typeface="Times New Roman" panose="02020603050405020304" pitchFamily="18" charset="0"/>
              </a:rPr>
              <a:t> prožimanje opće, umjetničke i strukovne izobrazbe</a:t>
            </a:r>
            <a:endParaRPr lang="hr-HR" altLang="sr-Latn-RS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hr-HR" altLang="sr-Latn-RS" dirty="0">
                <a:solidFill>
                  <a:srgbClr val="C00000"/>
                </a:solidFill>
                <a:cs typeface="Times New Roman" panose="02020603050405020304" pitchFamily="18" charset="0"/>
              </a:rPr>
              <a:t> školovanje bez ponavljanja razreda</a:t>
            </a:r>
            <a:r>
              <a:rPr lang="hr-HR" altLang="sr-Latn-RS" dirty="0">
                <a:solidFill>
                  <a:srgbClr val="C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hr-HR" altLang="sr-Latn-RS" dirty="0">
                <a:solidFill>
                  <a:srgbClr val="C00000"/>
                </a:solidFill>
                <a:latin typeface="Tahoma" panose="020B0604030504040204" pitchFamily="34" charset="0"/>
              </a:rPr>
              <a:t> ritam u učenju </a:t>
            </a:r>
            <a:r>
              <a:rPr lang="hr-HR" altLang="sr-Latn-RS" dirty="0">
                <a:solidFill>
                  <a:srgbClr val="C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– ritam pamćenja i zaboravljanja koristi se kako bi se potpomoglo i olakšalo učenje</a:t>
            </a:r>
            <a:endParaRPr lang="hr-HR" altLang="sr-Latn-RS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hr-HR" altLang="sr-Latn-RS" dirty="0">
                <a:solidFill>
                  <a:srgbClr val="C00000"/>
                </a:solidFill>
                <a:cs typeface="Times New Roman" panose="02020603050405020304" pitchFamily="18" charset="0"/>
              </a:rPr>
              <a:t> opisne svjedodžbe;  dva  jezika od prvoga razreda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Font typeface="Times New Roman" panose="02020603050405020304" pitchFamily="18" charset="0"/>
              <a:buChar char="-"/>
            </a:pPr>
            <a:r>
              <a:rPr lang="hr-HR" altLang="sr-Latn-RS" dirty="0">
                <a:solidFill>
                  <a:srgbClr val="C00000"/>
                </a:solidFill>
                <a:cs typeface="Times New Roman" panose="02020603050405020304" pitchFamily="18" charset="0"/>
              </a:rPr>
              <a:t> u nastavi se ne koriste udžbenici </a:t>
            </a:r>
            <a:endParaRPr lang="hr-HR" altLang="sr-Latn-RS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Font typeface="Times New Roman" panose="02020603050405020304" pitchFamily="18" charset="0"/>
              <a:buChar char="-"/>
            </a:pPr>
            <a:r>
              <a:rPr lang="hr-HR" altLang="sr-Latn-R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suradnja </a:t>
            </a:r>
            <a:r>
              <a:rPr lang="hr-HR" altLang="sr-Latn-RS" dirty="0">
                <a:solidFill>
                  <a:srgbClr val="C00000"/>
                </a:solidFill>
                <a:cs typeface="Times New Roman" panose="02020603050405020304" pitchFamily="18" charset="0"/>
              </a:rPr>
              <a:t>s roditeljima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Font typeface="Times New Roman" panose="02020603050405020304" pitchFamily="18" charset="0"/>
              <a:buChar char="-"/>
            </a:pPr>
            <a:endParaRPr lang="hr-HR" altLang="sr-Latn-RS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33266" y="129394"/>
            <a:ext cx="8508954" cy="6985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hr-HR" sz="3500" b="1" dirty="0">
                <a:solidFill>
                  <a:srgbClr val="C00000"/>
                </a:solidFill>
              </a:rPr>
              <a:t>Realizacija nastave</a:t>
            </a:r>
          </a:p>
          <a:p>
            <a:pPr>
              <a:defRPr/>
            </a:pPr>
            <a:r>
              <a:rPr lang="hr-HR" dirty="0" smtClean="0">
                <a:solidFill>
                  <a:srgbClr val="C00000"/>
                </a:solidFill>
              </a:rPr>
              <a:t>   </a:t>
            </a:r>
            <a:r>
              <a:rPr lang="hr-HR" sz="2800" dirty="0">
                <a:solidFill>
                  <a:srgbClr val="C00000"/>
                </a:solidFill>
              </a:rPr>
              <a:t>nastava po epohama (</a:t>
            </a:r>
            <a:r>
              <a:rPr lang="hr-HR" sz="2800" b="1" dirty="0">
                <a:solidFill>
                  <a:srgbClr val="C00000"/>
                </a:solidFill>
              </a:rPr>
              <a:t>glavna nastava</a:t>
            </a:r>
            <a:r>
              <a:rPr lang="hr-HR" sz="2800" b="1" dirty="0" smtClean="0">
                <a:solidFill>
                  <a:srgbClr val="C00000"/>
                </a:solidFill>
              </a:rPr>
              <a:t>)</a:t>
            </a:r>
          </a:p>
          <a:p>
            <a:pPr>
              <a:defRPr/>
            </a:pPr>
            <a:r>
              <a:rPr lang="hr-HR" sz="2800" b="1" dirty="0" smtClean="0">
                <a:solidFill>
                  <a:srgbClr val="C00000"/>
                </a:solidFill>
              </a:rPr>
              <a:t> </a:t>
            </a:r>
            <a:r>
              <a:rPr lang="hr-HR" sz="2800" b="1" i="1" dirty="0" smtClean="0">
                <a:solidFill>
                  <a:srgbClr val="C00000"/>
                </a:solidFill>
              </a:rPr>
              <a:t>epoha traje od dva do četiri tjedna tijekom kojih se intenzivno i temeljito obrađuje neko područje</a:t>
            </a:r>
          </a:p>
          <a:p>
            <a:pPr>
              <a:defRPr/>
            </a:pPr>
            <a:r>
              <a:rPr lang="hr-HR" sz="2800" dirty="0" smtClean="0">
                <a:solidFill>
                  <a:srgbClr val="C00000"/>
                </a:solidFill>
              </a:rPr>
              <a:t>organizira i izvodi razrednik</a:t>
            </a:r>
          </a:p>
          <a:p>
            <a:pPr>
              <a:defRPr/>
            </a:pPr>
            <a:r>
              <a:rPr lang="hr-HR" sz="2800" dirty="0" smtClean="0">
                <a:solidFill>
                  <a:srgbClr val="C00000"/>
                </a:solidFill>
              </a:rPr>
              <a:t>ovisno </a:t>
            </a:r>
            <a:r>
              <a:rPr lang="hr-HR" sz="2800" dirty="0">
                <a:solidFill>
                  <a:srgbClr val="C00000"/>
                </a:solidFill>
              </a:rPr>
              <a:t>o epohi </a:t>
            </a:r>
            <a:r>
              <a:rPr lang="hr-HR" sz="2800" dirty="0" smtClean="0">
                <a:solidFill>
                  <a:srgbClr val="C00000"/>
                </a:solidFill>
              </a:rPr>
              <a:t>obrađuje se sadržaj </a:t>
            </a:r>
            <a:r>
              <a:rPr lang="hr-HR" sz="2800" dirty="0">
                <a:solidFill>
                  <a:srgbClr val="C00000"/>
                </a:solidFill>
              </a:rPr>
              <a:t>te epohe i u drugim predmetima</a:t>
            </a:r>
          </a:p>
          <a:p>
            <a:pPr marL="0" indent="0">
              <a:buNone/>
              <a:defRPr/>
            </a:pPr>
            <a:r>
              <a:rPr lang="hr-HR" sz="2800" dirty="0">
                <a:solidFill>
                  <a:srgbClr val="C00000"/>
                </a:solidFill>
              </a:rPr>
              <a:t>(</a:t>
            </a:r>
            <a:r>
              <a:rPr lang="hr-HR" sz="2800" i="1" dirty="0">
                <a:solidFill>
                  <a:srgbClr val="C00000"/>
                </a:solidFill>
              </a:rPr>
              <a:t>učenje određenog broja u epohi matematike može se obraditi i kroz strani </a:t>
            </a:r>
            <a:r>
              <a:rPr lang="hr-HR" sz="2800" i="1" dirty="0" smtClean="0">
                <a:solidFill>
                  <a:srgbClr val="C00000"/>
                </a:solidFill>
              </a:rPr>
              <a:t>jezik</a:t>
            </a:r>
            <a:r>
              <a:rPr lang="hr-HR" sz="2800" i="1" dirty="0">
                <a:solidFill>
                  <a:srgbClr val="C00000"/>
                </a:solidFill>
              </a:rPr>
              <a:t>;</a:t>
            </a:r>
            <a:r>
              <a:rPr lang="hr-HR" sz="2800" i="1" dirty="0" smtClean="0">
                <a:solidFill>
                  <a:srgbClr val="C00000"/>
                </a:solidFill>
              </a:rPr>
              <a:t> </a:t>
            </a:r>
            <a:r>
              <a:rPr lang="hr-HR" sz="2800" i="1" dirty="0">
                <a:solidFill>
                  <a:srgbClr val="C00000"/>
                </a:solidFill>
              </a:rPr>
              <a:t>na satovima glazbene kulture mogu se pjevati pjesme koje koriste taj </a:t>
            </a:r>
            <a:r>
              <a:rPr lang="hr-HR" sz="2800" i="1" dirty="0" smtClean="0">
                <a:solidFill>
                  <a:srgbClr val="C00000"/>
                </a:solidFill>
              </a:rPr>
              <a:t>broj - tako </a:t>
            </a:r>
            <a:r>
              <a:rPr lang="hr-HR" sz="2800" i="1" dirty="0">
                <a:solidFill>
                  <a:srgbClr val="C00000"/>
                </a:solidFill>
              </a:rPr>
              <a:t>učenici dobivaju osjećaj smislene cjeline)</a:t>
            </a:r>
            <a:endParaRPr lang="hr-HR" sz="28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hr-HR" sz="2800" b="1" i="1" dirty="0" smtClean="0">
                <a:solidFill>
                  <a:srgbClr val="C00000"/>
                </a:solidFill>
              </a:rPr>
              <a:t>razvijanje trajnog pamćenja </a:t>
            </a:r>
            <a:r>
              <a:rPr lang="hr-HR" sz="2800" b="1" i="1" dirty="0">
                <a:solidFill>
                  <a:srgbClr val="C00000"/>
                </a:solidFill>
              </a:rPr>
              <a:t>materije s područja koje se </a:t>
            </a:r>
            <a:r>
              <a:rPr lang="hr-HR" sz="2800" b="1" i="1" dirty="0" smtClean="0">
                <a:solidFill>
                  <a:srgbClr val="C00000"/>
                </a:solidFill>
              </a:rPr>
              <a:t>obrađuje </a:t>
            </a:r>
          </a:p>
          <a:p>
            <a:pPr>
              <a:defRPr/>
            </a:pPr>
            <a:r>
              <a:rPr lang="hr-HR" sz="2800" dirty="0">
                <a:solidFill>
                  <a:srgbClr val="C00000"/>
                </a:solidFill>
              </a:rPr>
              <a:t> </a:t>
            </a:r>
            <a:r>
              <a:rPr lang="hr-HR" sz="2800" b="1" dirty="0" smtClean="0">
                <a:solidFill>
                  <a:srgbClr val="C00000"/>
                </a:solidFill>
              </a:rPr>
              <a:t>predmetni učitelji izvode ostalu nastavu </a:t>
            </a:r>
          </a:p>
          <a:p>
            <a:pPr marL="0" indent="0">
              <a:buNone/>
              <a:defRPr/>
            </a:pPr>
            <a:r>
              <a:rPr lang="hr-HR" dirty="0">
                <a:solidFill>
                  <a:srgbClr val="C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943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Rezervirano mjesto sadržaj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574" y="-77119"/>
            <a:ext cx="4938887" cy="32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630" y="176270"/>
            <a:ext cx="3906857" cy="26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233" y="2855771"/>
            <a:ext cx="4468512" cy="334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waldorfska-skola.com/uploads/2/8/2/3/28237655/9741208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428" y="3215472"/>
            <a:ext cx="4931178" cy="3711618"/>
          </a:xfrm>
          <a:noFill/>
        </p:spPr>
      </p:pic>
      <p:sp>
        <p:nvSpPr>
          <p:cNvPr id="2" name="Pravokutnik 1"/>
          <p:cNvSpPr/>
          <p:nvPr/>
        </p:nvSpPr>
        <p:spPr>
          <a:xfrm>
            <a:off x="5920489" y="627322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altLang="sr-Latn-RS" sz="1600" b="1" dirty="0">
                <a:solidFill>
                  <a:srgbClr val="C00000"/>
                </a:solidFill>
                <a:latin typeface="Tahoma" panose="020B0604030504040204" pitchFamily="34" charset="0"/>
              </a:rPr>
              <a:t>euritmija</a:t>
            </a:r>
            <a:r>
              <a:rPr lang="hr-HR" altLang="sr-Latn-RS" sz="1600" dirty="0">
                <a:solidFill>
                  <a:srgbClr val="C00000"/>
                </a:solidFill>
                <a:latin typeface="Tahoma" panose="020B0604030504040204" pitchFamily="34" charset="0"/>
              </a:rPr>
              <a:t> (vidljivi govor)  - scenska umjetnost – izražavanje pokretom oku nevidljivih procesa u prirodi i ljudskom tijelu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9258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slov 1"/>
          <p:cNvSpPr>
            <a:spLocks noGrp="1"/>
          </p:cNvSpPr>
          <p:nvPr>
            <p:ph type="title"/>
          </p:nvPr>
        </p:nvSpPr>
        <p:spPr>
          <a:xfrm>
            <a:off x="2135188" y="1916113"/>
            <a:ext cx="8229600" cy="1384300"/>
          </a:xfrm>
        </p:spPr>
        <p:txBody>
          <a:bodyPr/>
          <a:lstStyle/>
          <a:p>
            <a:pPr algn="ctr" eaLnBrk="1" hangingPunct="1"/>
            <a:r>
              <a:rPr lang="hr-HR" altLang="sr-Latn-RS" b="1" dirty="0" smtClean="0">
                <a:solidFill>
                  <a:srgbClr val="C00000"/>
                </a:solidFill>
              </a:rPr>
              <a:t>MI  U WALDORFSKOJ ŠKOLI</a:t>
            </a:r>
            <a:br>
              <a:rPr lang="hr-HR" altLang="sr-Latn-RS" b="1" dirty="0" smtClean="0">
                <a:solidFill>
                  <a:srgbClr val="C00000"/>
                </a:solidFill>
              </a:rPr>
            </a:br>
            <a:endParaRPr lang="hr-HR" altLang="sr-Latn-R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60060" y="1737815"/>
            <a:ext cx="1074078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u="sng" dirty="0">
                <a:solidFill>
                  <a:srgbClr val="C00000"/>
                </a:solidFill>
              </a:rPr>
              <a:t>SVRHA ODLASKA U WALDORFSKU ŠKOLU</a:t>
            </a:r>
            <a:endParaRPr lang="hr-HR" sz="3600" dirty="0">
              <a:solidFill>
                <a:srgbClr val="C00000"/>
              </a:solidFill>
            </a:endParaRPr>
          </a:p>
          <a:p>
            <a:r>
              <a:rPr lang="hr-HR" sz="2800" dirty="0">
                <a:solidFill>
                  <a:srgbClr val="C00000"/>
                </a:solidFill>
              </a:rPr>
              <a:t>Zanimljiva didaktičko metodička rješenja implementirati u našu školu sa ciljem poboljšanja i razvoja pedagoškog i školskog pluralizma.</a:t>
            </a:r>
          </a:p>
          <a:p>
            <a:pPr marL="0" indent="0">
              <a:buNone/>
            </a:pPr>
            <a:r>
              <a:rPr lang="hr-HR" sz="3600" u="sng" dirty="0" smtClean="0">
                <a:solidFill>
                  <a:srgbClr val="C00000"/>
                </a:solidFill>
              </a:rPr>
              <a:t>PRIMJENA</a:t>
            </a:r>
            <a:endParaRPr lang="hr-HR" sz="3600" u="sng" dirty="0">
              <a:solidFill>
                <a:srgbClr val="C00000"/>
              </a:solidFill>
            </a:endParaRPr>
          </a:p>
          <a:p>
            <a:r>
              <a:rPr lang="hr-HR" sz="2800" dirty="0">
                <a:solidFill>
                  <a:srgbClr val="C00000"/>
                </a:solidFill>
              </a:rPr>
              <a:t>Projektnom nastavom, izvannastavne aktivnosti , odnosno realizacijom ŠKOLSKOG KURIKULUMA.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42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46861" y="1165320"/>
            <a:ext cx="9521576" cy="5360379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koncept </a:t>
            </a:r>
            <a:r>
              <a:rPr lang="hr-HR" sz="2800" dirty="0" err="1">
                <a:solidFill>
                  <a:srgbClr val="C00000"/>
                </a:solidFill>
              </a:rPr>
              <a:t>inkluzivnog</a:t>
            </a:r>
            <a:r>
              <a:rPr lang="hr-HR" sz="2800" dirty="0">
                <a:solidFill>
                  <a:srgbClr val="C00000"/>
                </a:solidFill>
              </a:rPr>
              <a:t> obrazovanja </a:t>
            </a:r>
            <a:r>
              <a:rPr lang="hr-HR" sz="2800" dirty="0" smtClean="0">
                <a:solidFill>
                  <a:srgbClr val="C00000"/>
                </a:solidFill>
              </a:rPr>
              <a:t>često nerazumljiv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moto: </a:t>
            </a:r>
          </a:p>
          <a:p>
            <a:pPr marL="0" indent="0">
              <a:buNone/>
            </a:pPr>
            <a:endParaRPr lang="hr-HR" sz="28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sz="2800" b="1" i="1" dirty="0" smtClean="0">
                <a:solidFill>
                  <a:srgbClr val="C00000"/>
                </a:solidFill>
              </a:rPr>
              <a:t>     </a:t>
            </a:r>
            <a:r>
              <a:rPr lang="hr-HR" sz="2800" b="1" i="1" dirty="0" err="1" smtClean="0">
                <a:solidFill>
                  <a:srgbClr val="C00000"/>
                </a:solidFill>
              </a:rPr>
              <a:t>Inkluzivna</a:t>
            </a:r>
            <a:r>
              <a:rPr lang="hr-HR" sz="2800" b="1" i="1" dirty="0" smtClean="0">
                <a:solidFill>
                  <a:srgbClr val="C00000"/>
                </a:solidFill>
              </a:rPr>
              <a:t> </a:t>
            </a:r>
            <a:r>
              <a:rPr lang="hr-HR" sz="2800" b="1" i="1" dirty="0">
                <a:solidFill>
                  <a:srgbClr val="C00000"/>
                </a:solidFill>
              </a:rPr>
              <a:t>škola je škola gdje je: </a:t>
            </a:r>
            <a:endParaRPr lang="hr-HR" sz="28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sz="2800" b="1" i="1" dirty="0" smtClean="0">
                <a:solidFill>
                  <a:srgbClr val="C00000"/>
                </a:solidFill>
              </a:rPr>
              <a:t>     svako </a:t>
            </a:r>
            <a:r>
              <a:rPr lang="hr-HR" sz="2800" b="1" i="1" dirty="0">
                <a:solidFill>
                  <a:srgbClr val="C00000"/>
                </a:solidFill>
              </a:rPr>
              <a:t>dijete dobrodošlo, svaki roditelj uključen, svaki učitelj </a:t>
            </a:r>
            <a:r>
              <a:rPr lang="hr-HR" sz="2800" b="1" i="1" dirty="0" smtClean="0">
                <a:solidFill>
                  <a:srgbClr val="C00000"/>
                </a:solidFill>
              </a:rPr>
              <a:t>vrednovan  (važan, cijenjen, </a:t>
            </a:r>
            <a:r>
              <a:rPr lang="hr-HR" sz="2800" b="1" i="1" dirty="0" err="1" smtClean="0">
                <a:solidFill>
                  <a:srgbClr val="C00000"/>
                </a:solidFill>
              </a:rPr>
              <a:t>op</a:t>
            </a:r>
            <a:r>
              <a:rPr lang="hr-HR" sz="2800" b="1" i="1" dirty="0" smtClean="0">
                <a:solidFill>
                  <a:srgbClr val="C00000"/>
                </a:solidFill>
              </a:rPr>
              <a:t>.) </a:t>
            </a:r>
            <a:endParaRPr lang="hr-H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2135189" y="1268413"/>
          <a:ext cx="8353425" cy="580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798"/>
                <a:gridCol w="3672627"/>
              </a:tblGrid>
              <a:tr h="5808662">
                <a:tc>
                  <a:txBody>
                    <a:bodyPr/>
                    <a:lstStyle/>
                    <a:p>
                      <a:endParaRPr lang="hr-HR" sz="18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endParaRPr lang="hr-HR" sz="18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08.09.2014.   1. nastavni dan</a:t>
                      </a:r>
                      <a: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  <a:t/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  <a:t>11.09.2014.   Primanje </a:t>
                      </a:r>
                      <a:r>
                        <a:rPr lang="hr-HR" sz="1800" dirty="0" err="1" smtClean="0">
                          <a:solidFill>
                            <a:srgbClr val="C00000"/>
                          </a:solidFill>
                          <a:effectLst/>
                        </a:rPr>
                        <a:t>prvaša</a:t>
                      </a:r>
                      <a: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  <a:t>   </a:t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hr-HR" sz="1600" dirty="0" smtClean="0">
                          <a:solidFill>
                            <a:srgbClr val="FFC000"/>
                          </a:solidFill>
                          <a:effectLst/>
                        </a:rPr>
                        <a:t>27.09.2014.   Miholje i WOW </a:t>
                      </a:r>
                      <a:r>
                        <a:rPr lang="hr-HR" sz="1800" dirty="0" err="1" smtClean="0">
                          <a:solidFill>
                            <a:srgbClr val="FFC000"/>
                          </a:solidFill>
                          <a:effectLst/>
                        </a:rPr>
                        <a:t>Day</a:t>
                      </a:r>
                      <a:r>
                        <a:rPr lang="hr-HR" sz="1800" dirty="0" smtClean="0">
                          <a:solidFill>
                            <a:srgbClr val="FFC000"/>
                          </a:solidFill>
                          <a:effectLst/>
                        </a:rPr>
                        <a:t> na </a:t>
                      </a:r>
                      <a:r>
                        <a:rPr lang="hr-HR" sz="1800" dirty="0" err="1" smtClean="0">
                          <a:solidFill>
                            <a:srgbClr val="FFC000"/>
                          </a:solidFill>
                          <a:effectLst/>
                        </a:rPr>
                        <a:t>Bundeku</a:t>
                      </a:r>
                      <a:r>
                        <a:rPr lang="hr-HR" sz="1800" dirty="0" smtClean="0">
                          <a:solidFill>
                            <a:srgbClr val="FFC000"/>
                          </a:solidFill>
                          <a:effectLst/>
                        </a:rPr>
                        <a:t>  </a:t>
                      </a:r>
                      <a:br>
                        <a:rPr lang="hr-HR" sz="1800" dirty="0" smtClean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  <a:t>08.10.2014.   Dan neovisnosti</a:t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01.11.2014.   Dan svih svetih</a:t>
                      </a:r>
                      <a: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  <a:t/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hr-HR" sz="1800" dirty="0" smtClean="0">
                          <a:solidFill>
                            <a:srgbClr val="FFC000"/>
                          </a:solidFill>
                          <a:effectLst/>
                        </a:rPr>
                        <a:t>11.11.2014.   Martinje</a:t>
                      </a:r>
                      <a: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  <a:t/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  <a:t>06.12.2014.   Božićni sajam  </a:t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  <a:t>08.12.2014.   Sv. Nikola u školi  </a:t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  <a:t>23.12.2014.   Pastirska igra Rođenje Kristovo </a:t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25.12.2014.   Božić</a:t>
                      </a:r>
                      <a: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  <a:t/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26.12.2014.   Sveti Stjepan</a:t>
                      </a:r>
                      <a:b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01.01.2015.   Nova Godina</a:t>
                      </a:r>
                      <a:b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hr-HR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06.01.2015.   Sveta tri kralja</a:t>
                      </a:r>
                      <a:endParaRPr lang="hr-HR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14.02.2015.   Maskenbal </a:t>
                      </a:r>
                      <a:r>
                        <a:rPr lang="hr-HR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hr-HR" sz="1800" b="1" dirty="0" smtClean="0">
                          <a:solidFill>
                            <a:srgbClr val="C00000"/>
                          </a:solidFill>
                        </a:rPr>
                        <a:t>05.04.2015.   Uskrs</a:t>
                      </a:r>
                      <a:br>
                        <a:rPr lang="hr-HR" sz="1800" b="1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hr-HR" sz="1800" b="1" dirty="0" smtClean="0">
                          <a:solidFill>
                            <a:srgbClr val="C00000"/>
                          </a:solidFill>
                        </a:rPr>
                        <a:t>06.04.2015.   Uskrsni ponedjeljak</a:t>
                      </a:r>
                      <a:r>
                        <a:rPr lang="hr-HR" sz="18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hr-HR" sz="1800" b="1" dirty="0" smtClean="0">
                          <a:solidFill>
                            <a:srgbClr val="C00000"/>
                          </a:solidFill>
                        </a:rPr>
                        <a:t>01.05.2015.   Praznik rada</a:t>
                      </a:r>
                      <a:r>
                        <a:rPr lang="hr-HR" sz="18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hr-HR" sz="1800" dirty="0" smtClean="0">
                          <a:solidFill>
                            <a:srgbClr val="C00000"/>
                          </a:solidFill>
                        </a:rPr>
                        <a:t>09.05.2015.   Proljetni sajam i Dan otvorenih vrata </a:t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hr-HR" sz="1800" dirty="0" smtClean="0">
                          <a:solidFill>
                            <a:srgbClr val="C00000"/>
                          </a:solidFill>
                        </a:rPr>
                        <a:t>23.05.2015.   Pastirske igre</a:t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hr-HR" sz="1800" b="1" dirty="0" smtClean="0">
                          <a:solidFill>
                            <a:srgbClr val="C00000"/>
                          </a:solidFill>
                        </a:rPr>
                        <a:t>04.06.2015.   Tijelovo</a:t>
                      </a:r>
                      <a:br>
                        <a:rPr lang="hr-HR" sz="1800" b="1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hr-HR" sz="1800" b="1" dirty="0" smtClean="0">
                          <a:solidFill>
                            <a:srgbClr val="C00000"/>
                          </a:solidFill>
                        </a:rPr>
                        <a:t>05.06.2015.   Neradni dan</a:t>
                      </a:r>
                      <a:r>
                        <a:rPr lang="hr-HR" sz="18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hr-HR" sz="1800" dirty="0" smtClean="0">
                          <a:solidFill>
                            <a:srgbClr val="C00000"/>
                          </a:solidFill>
                        </a:rPr>
                        <a:t>13.06.2015.   Festival bajki  </a:t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hr-HR" sz="1800" dirty="0" smtClean="0">
                          <a:solidFill>
                            <a:srgbClr val="C00000"/>
                          </a:solidFill>
                        </a:rPr>
                        <a:t>15.06.2015.   Zajednički izlet  </a:t>
                      </a:r>
                      <a:br>
                        <a:rPr lang="hr-HR" sz="18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hr-HR" sz="1800" b="1" dirty="0" smtClean="0">
                          <a:solidFill>
                            <a:srgbClr val="C00000"/>
                          </a:solidFill>
                        </a:rPr>
                        <a:t>22.06.2015.   Dan antifašističke borbe</a:t>
                      </a:r>
                      <a:br>
                        <a:rPr lang="hr-HR" sz="1800" b="1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hr-HR" sz="1800" b="1" dirty="0" smtClean="0">
                          <a:solidFill>
                            <a:srgbClr val="C00000"/>
                          </a:solidFill>
                        </a:rPr>
                        <a:t>25.06.2015.   Dan državnosti</a:t>
                      </a:r>
                      <a:br>
                        <a:rPr lang="hr-HR" sz="1800" b="1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hr-HR" sz="1800" b="1" dirty="0" smtClean="0">
                          <a:solidFill>
                            <a:srgbClr val="C00000"/>
                          </a:solidFill>
                        </a:rPr>
                        <a:t>05.08.2015.   Dan domovinske zahvalnosti</a:t>
                      </a:r>
                      <a:br>
                        <a:rPr lang="hr-HR" sz="1800" b="1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hr-HR" sz="1800" b="1" dirty="0" smtClean="0">
                          <a:solidFill>
                            <a:srgbClr val="C00000"/>
                          </a:solidFill>
                        </a:rPr>
                        <a:t>15.08.2015.   Velika gospa</a:t>
                      </a:r>
                      <a:br>
                        <a:rPr lang="hr-HR" sz="1800" b="1" dirty="0" smtClean="0">
                          <a:solidFill>
                            <a:srgbClr val="C00000"/>
                          </a:solidFill>
                        </a:rPr>
                      </a:br>
                      <a:endParaRPr lang="hr-HR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729" marB="45729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330" name="Pravokutnik 4"/>
          <p:cNvSpPr>
            <a:spLocks noChangeArrowheads="1"/>
          </p:cNvSpPr>
          <p:nvPr/>
        </p:nvSpPr>
        <p:spPr bwMode="auto">
          <a:xfrm>
            <a:off x="3503614" y="115888"/>
            <a:ext cx="6264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r-HR" altLang="sr-Latn-RS" b="1">
                <a:solidFill>
                  <a:srgbClr val="C00000"/>
                </a:solidFill>
                <a:latin typeface="Tahoma" panose="020B0604030504040204" pitchFamily="34" charset="0"/>
              </a:rPr>
              <a:t>Kalendar događanja, blagdana i praznika u 2014/15 u Waldorfskoj školi</a:t>
            </a:r>
            <a:endParaRPr lang="hr-HR" altLang="sr-Latn-RS" sz="1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75486" y="341194"/>
            <a:ext cx="9675487" cy="58548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sz="4000" dirty="0">
                <a:solidFill>
                  <a:srgbClr val="C00000"/>
                </a:solidFill>
              </a:rPr>
              <a:t>WALDORF ŠKOLA – ZAGREB   12.02.2015 – 15.02.2015.g. </a:t>
            </a:r>
          </a:p>
          <a:p>
            <a:pPr marL="0" indent="0">
              <a:buNone/>
            </a:pPr>
            <a:endParaRPr lang="hr-HR" sz="4000" dirty="0">
              <a:solidFill>
                <a:srgbClr val="C00000"/>
              </a:solidFill>
            </a:endParaRPr>
          </a:p>
          <a:p>
            <a:r>
              <a:rPr lang="hr-HR" sz="4000" b="1" u="sng" dirty="0">
                <a:solidFill>
                  <a:srgbClr val="C00000"/>
                </a:solidFill>
              </a:rPr>
              <a:t>PROGRAM BORAVKA:</a:t>
            </a:r>
            <a:endParaRPr lang="hr-HR" sz="4000" dirty="0">
              <a:solidFill>
                <a:srgbClr val="C00000"/>
              </a:solidFill>
            </a:endParaRPr>
          </a:p>
          <a:p>
            <a:r>
              <a:rPr lang="hr-HR" sz="4000" b="1" dirty="0">
                <a:solidFill>
                  <a:srgbClr val="C00000"/>
                </a:solidFill>
              </a:rPr>
              <a:t>12.02.2015.četvrtak</a:t>
            </a:r>
            <a:r>
              <a:rPr lang="hr-HR" sz="4000" dirty="0">
                <a:solidFill>
                  <a:srgbClr val="C00000"/>
                </a:solidFill>
              </a:rPr>
              <a:t>,  polazak grupe u 13.00 sati / ispred Arheološkog muzeja/    </a:t>
            </a:r>
          </a:p>
          <a:p>
            <a:r>
              <a:rPr lang="hr-HR" sz="4000" dirty="0" smtClean="0">
                <a:solidFill>
                  <a:srgbClr val="C00000"/>
                </a:solidFill>
              </a:rPr>
              <a:t>dolazak </a:t>
            </a:r>
            <a:r>
              <a:rPr lang="hr-HR" sz="4000" dirty="0">
                <a:solidFill>
                  <a:srgbClr val="C00000"/>
                </a:solidFill>
              </a:rPr>
              <a:t>u Zagreb i večera u hostelu „</a:t>
            </a:r>
            <a:r>
              <a:rPr lang="hr-HR" sz="4000" dirty="0" err="1">
                <a:solidFill>
                  <a:srgbClr val="C00000"/>
                </a:solidFill>
              </a:rPr>
              <a:t>Funklounge</a:t>
            </a:r>
            <a:r>
              <a:rPr lang="hr-HR" sz="4000" dirty="0">
                <a:solidFill>
                  <a:srgbClr val="C00000"/>
                </a:solidFill>
              </a:rPr>
              <a:t>“,</a:t>
            </a:r>
            <a:r>
              <a:rPr lang="hr-HR" sz="4000" dirty="0" err="1">
                <a:solidFill>
                  <a:srgbClr val="C00000"/>
                </a:solidFill>
              </a:rPr>
              <a:t>Rendićeva</a:t>
            </a:r>
            <a:r>
              <a:rPr lang="hr-HR" sz="4000" dirty="0">
                <a:solidFill>
                  <a:srgbClr val="C00000"/>
                </a:solidFill>
              </a:rPr>
              <a:t> 28b</a:t>
            </a:r>
          </a:p>
          <a:p>
            <a:pPr marL="0" indent="0">
              <a:buNone/>
            </a:pPr>
            <a:endParaRPr lang="hr-HR" sz="4000" dirty="0">
              <a:solidFill>
                <a:srgbClr val="C00000"/>
              </a:solidFill>
            </a:endParaRPr>
          </a:p>
          <a:p>
            <a:r>
              <a:rPr lang="hr-HR" sz="4000" b="1" dirty="0">
                <a:solidFill>
                  <a:srgbClr val="C00000"/>
                </a:solidFill>
              </a:rPr>
              <a:t>13.02.2015.petak</a:t>
            </a:r>
            <a:endParaRPr lang="hr-HR" sz="4000" dirty="0">
              <a:solidFill>
                <a:srgbClr val="C00000"/>
              </a:solidFill>
            </a:endParaRPr>
          </a:p>
          <a:p>
            <a:r>
              <a:rPr lang="hr-HR" sz="4000" dirty="0" smtClean="0">
                <a:solidFill>
                  <a:srgbClr val="C00000"/>
                </a:solidFill>
              </a:rPr>
              <a:t>doručak</a:t>
            </a:r>
            <a:endParaRPr lang="hr-HR" sz="4000" dirty="0">
              <a:solidFill>
                <a:srgbClr val="C00000"/>
              </a:solidFill>
            </a:endParaRPr>
          </a:p>
          <a:p>
            <a:r>
              <a:rPr lang="hr-HR" sz="4000" dirty="0" smtClean="0">
                <a:solidFill>
                  <a:srgbClr val="C00000"/>
                </a:solidFill>
              </a:rPr>
              <a:t>dolazak </a:t>
            </a:r>
            <a:r>
              <a:rPr lang="hr-HR" sz="4000" dirty="0">
                <a:solidFill>
                  <a:srgbClr val="C00000"/>
                </a:solidFill>
              </a:rPr>
              <a:t>u </a:t>
            </a:r>
            <a:r>
              <a:rPr lang="hr-HR" sz="4000" dirty="0" err="1">
                <a:solidFill>
                  <a:srgbClr val="C00000"/>
                </a:solidFill>
              </a:rPr>
              <a:t>Waldorf</a:t>
            </a:r>
            <a:r>
              <a:rPr lang="hr-HR" sz="4000" dirty="0">
                <a:solidFill>
                  <a:srgbClr val="C00000"/>
                </a:solidFill>
              </a:rPr>
              <a:t> školu između 9.30-10.00 </a:t>
            </a:r>
            <a:r>
              <a:rPr lang="hr-HR" sz="4000" dirty="0" smtClean="0">
                <a:solidFill>
                  <a:srgbClr val="C00000"/>
                </a:solidFill>
              </a:rPr>
              <a:t>sati</a:t>
            </a:r>
          </a:p>
          <a:p>
            <a:r>
              <a:rPr lang="hr-HR" sz="3800" dirty="0" smtClean="0">
                <a:solidFill>
                  <a:srgbClr val="C00000"/>
                </a:solidFill>
              </a:rPr>
              <a:t>boravak </a:t>
            </a:r>
            <a:r>
              <a:rPr lang="hr-HR" sz="3800" dirty="0">
                <a:solidFill>
                  <a:srgbClr val="C00000"/>
                </a:solidFill>
              </a:rPr>
              <a:t>u školi na nastavi i ručak u školi</a:t>
            </a:r>
          </a:p>
          <a:p>
            <a:r>
              <a:rPr lang="hr-HR" sz="4000" dirty="0" smtClean="0">
                <a:solidFill>
                  <a:srgbClr val="C00000"/>
                </a:solidFill>
              </a:rPr>
              <a:t>izrada </a:t>
            </a:r>
            <a:r>
              <a:rPr lang="hr-HR" sz="4000" dirty="0">
                <a:solidFill>
                  <a:srgbClr val="C00000"/>
                </a:solidFill>
              </a:rPr>
              <a:t>maski i priprema za Fašnik</a:t>
            </a:r>
          </a:p>
          <a:p>
            <a:r>
              <a:rPr lang="hr-HR" sz="4000" dirty="0" smtClean="0">
                <a:solidFill>
                  <a:srgbClr val="C00000"/>
                </a:solidFill>
              </a:rPr>
              <a:t>večera </a:t>
            </a:r>
            <a:r>
              <a:rPr lang="hr-HR" sz="4000" dirty="0">
                <a:solidFill>
                  <a:srgbClr val="C00000"/>
                </a:solidFill>
              </a:rPr>
              <a:t>u hostelu /19.00- 20.00 sati</a:t>
            </a:r>
          </a:p>
          <a:p>
            <a:pPr marL="0" indent="0">
              <a:buNone/>
            </a:pPr>
            <a:endParaRPr lang="hr-HR" dirty="0">
              <a:solidFill>
                <a:srgbClr val="C00000"/>
              </a:solidFill>
            </a:endParaRPr>
          </a:p>
          <a:p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2049" name="Picture 1" descr="cleard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1906824" y="946245"/>
            <a:ext cx="8915400" cy="4067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500" b="1" dirty="0">
                <a:solidFill>
                  <a:srgbClr val="C00000"/>
                </a:solidFill>
              </a:rPr>
              <a:t>14.02.2015.subota</a:t>
            </a:r>
            <a:endParaRPr lang="hr-HR" sz="2500" dirty="0">
              <a:solidFill>
                <a:srgbClr val="C00000"/>
              </a:solidFill>
            </a:endParaRPr>
          </a:p>
          <a:p>
            <a:r>
              <a:rPr lang="hr-HR" sz="2500" dirty="0" smtClean="0">
                <a:solidFill>
                  <a:srgbClr val="C00000"/>
                </a:solidFill>
              </a:rPr>
              <a:t>doručak</a:t>
            </a:r>
            <a:endParaRPr lang="hr-HR" sz="2500" dirty="0">
              <a:solidFill>
                <a:srgbClr val="C00000"/>
              </a:solidFill>
            </a:endParaRPr>
          </a:p>
          <a:p>
            <a:r>
              <a:rPr lang="hr-HR" sz="2500" dirty="0" smtClean="0">
                <a:solidFill>
                  <a:srgbClr val="C00000"/>
                </a:solidFill>
              </a:rPr>
              <a:t>šetnja </a:t>
            </a:r>
            <a:r>
              <a:rPr lang="hr-HR" sz="2500" dirty="0">
                <a:solidFill>
                  <a:srgbClr val="C00000"/>
                </a:solidFill>
              </a:rPr>
              <a:t>po centru grada/</a:t>
            </a:r>
            <a:r>
              <a:rPr lang="hr-HR" sz="2500" dirty="0" err="1">
                <a:solidFill>
                  <a:srgbClr val="C00000"/>
                </a:solidFill>
              </a:rPr>
              <a:t>katedrala,gornji</a:t>
            </a:r>
            <a:r>
              <a:rPr lang="hr-HR" sz="2500" dirty="0">
                <a:solidFill>
                  <a:srgbClr val="C00000"/>
                </a:solidFill>
              </a:rPr>
              <a:t> grad…/</a:t>
            </a:r>
          </a:p>
          <a:p>
            <a:r>
              <a:rPr lang="hr-HR" sz="2500" dirty="0" smtClean="0">
                <a:solidFill>
                  <a:srgbClr val="C00000"/>
                </a:solidFill>
              </a:rPr>
              <a:t> </a:t>
            </a:r>
            <a:r>
              <a:rPr lang="hr-HR" sz="2500" dirty="0">
                <a:solidFill>
                  <a:srgbClr val="C00000"/>
                </a:solidFill>
              </a:rPr>
              <a:t>ručak -15.00 sati</a:t>
            </a:r>
          </a:p>
          <a:p>
            <a:r>
              <a:rPr lang="hr-HR" sz="2500" dirty="0">
                <a:solidFill>
                  <a:srgbClr val="C00000"/>
                </a:solidFill>
              </a:rPr>
              <a:t>Odlazak u </a:t>
            </a:r>
            <a:r>
              <a:rPr lang="hr-HR" sz="2500" dirty="0" err="1">
                <a:solidFill>
                  <a:srgbClr val="C00000"/>
                </a:solidFill>
              </a:rPr>
              <a:t>Waldorf</a:t>
            </a:r>
            <a:r>
              <a:rPr lang="hr-HR" sz="2500" dirty="0">
                <a:solidFill>
                  <a:srgbClr val="C00000"/>
                </a:solidFill>
              </a:rPr>
              <a:t> školu u 16.30 sati….- 22.00 </a:t>
            </a:r>
            <a:r>
              <a:rPr lang="hr-HR" sz="2500" dirty="0" smtClean="0">
                <a:solidFill>
                  <a:srgbClr val="C00000"/>
                </a:solidFill>
              </a:rPr>
              <a:t>sata</a:t>
            </a:r>
            <a:endParaRPr lang="hr-HR" sz="2500" dirty="0">
              <a:solidFill>
                <a:srgbClr val="C00000"/>
              </a:solidFill>
            </a:endParaRPr>
          </a:p>
          <a:p>
            <a:r>
              <a:rPr lang="hr-HR" sz="2500" b="1" dirty="0">
                <a:solidFill>
                  <a:srgbClr val="C00000"/>
                </a:solidFill>
              </a:rPr>
              <a:t>15.02.2015.nedjelja</a:t>
            </a:r>
            <a:endParaRPr lang="hr-HR" sz="2500" dirty="0">
              <a:solidFill>
                <a:srgbClr val="C00000"/>
              </a:solidFill>
            </a:endParaRPr>
          </a:p>
          <a:p>
            <a:r>
              <a:rPr lang="hr-HR" sz="2500" dirty="0" smtClean="0">
                <a:solidFill>
                  <a:srgbClr val="C00000"/>
                </a:solidFill>
              </a:rPr>
              <a:t>doručak </a:t>
            </a:r>
            <a:r>
              <a:rPr lang="hr-HR" sz="2500" dirty="0">
                <a:solidFill>
                  <a:srgbClr val="C00000"/>
                </a:solidFill>
              </a:rPr>
              <a:t>i odlazak za Split …oko 10.00 sati</a:t>
            </a:r>
          </a:p>
          <a:p>
            <a:pPr marL="0" indent="0">
              <a:buNone/>
            </a:pPr>
            <a:endParaRPr lang="hr-HR" sz="2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8771" y="2604029"/>
            <a:ext cx="6379031" cy="4253972"/>
          </a:xfrm>
        </p:spPr>
      </p:pic>
      <p:pic>
        <p:nvPicPr>
          <p:cNvPr id="3" name="Rezervirano mjesto sadržaj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3051"/>
            <a:ext cx="6863508" cy="457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7737" y="-61118"/>
            <a:ext cx="5140325" cy="3429000"/>
          </a:xfrm>
        </p:spPr>
      </p:pic>
      <p:pic>
        <p:nvPicPr>
          <p:cNvPr id="59395" name="Rezervirano mjesto sadržaj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71" y="3313114"/>
            <a:ext cx="47529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Rezervirano mjesto sadržaj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259" y="3309767"/>
            <a:ext cx="41560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Rezervirano mjesto sadržaj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33" y="128588"/>
            <a:ext cx="455771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kstniOkvir 5"/>
          <p:cNvSpPr txBox="1">
            <a:spLocks noChangeArrowheads="1"/>
          </p:cNvSpPr>
          <p:nvPr/>
        </p:nvSpPr>
        <p:spPr bwMode="auto">
          <a:xfrm>
            <a:off x="1230516" y="3579516"/>
            <a:ext cx="4808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sr-Latn-RS" i="1" dirty="0">
                <a:solidFill>
                  <a:schemeClr val="bg1"/>
                </a:solidFill>
                <a:latin typeface="Tahoma" panose="020B0604030504040204" pitchFamily="34" charset="0"/>
              </a:rPr>
              <a:t>Ivana Vukelić Bonifačić, pomoćnica ravnatelja</a:t>
            </a:r>
          </a:p>
        </p:txBody>
      </p:sp>
      <p:pic>
        <p:nvPicPr>
          <p:cNvPr id="7" name="Rezervirano mjesto sadržaja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5334" y="3367882"/>
            <a:ext cx="4937337" cy="32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slov 1"/>
          <p:cNvSpPr>
            <a:spLocks noGrp="1"/>
          </p:cNvSpPr>
          <p:nvPr>
            <p:ph type="title"/>
          </p:nvPr>
        </p:nvSpPr>
        <p:spPr>
          <a:xfrm>
            <a:off x="2424114" y="2565401"/>
            <a:ext cx="6588125" cy="1281113"/>
          </a:xfrm>
        </p:spPr>
        <p:txBody>
          <a:bodyPr/>
          <a:lstStyle/>
          <a:p>
            <a:pPr algn="ctr"/>
            <a:r>
              <a:rPr lang="hr-HR" altLang="sr-Latn-RS" b="1" dirty="0" smtClean="0">
                <a:solidFill>
                  <a:srgbClr val="C00000"/>
                </a:solidFill>
              </a:rPr>
              <a:t>RADIONICE U WALDORF ŠKOLI</a:t>
            </a:r>
          </a:p>
        </p:txBody>
      </p:sp>
    </p:spTree>
    <p:extLst>
      <p:ext uri="{BB962C8B-B14F-4D97-AF65-F5344CB8AC3E}">
        <p14:creationId xmlns:p14="http://schemas.microsoft.com/office/powerpoint/2010/main" val="13449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69" y="0"/>
            <a:ext cx="3500533" cy="29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752" y="231355"/>
            <a:ext cx="4597764" cy="30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842" y="3398134"/>
            <a:ext cx="4535487" cy="3025775"/>
          </a:xfrm>
        </p:spPr>
      </p:pic>
      <p:pic>
        <p:nvPicPr>
          <p:cNvPr id="7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4466" y="0"/>
            <a:ext cx="426243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907" y="2904523"/>
            <a:ext cx="5645600" cy="401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807961" y="6423909"/>
            <a:ext cx="351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Obrada drva</a:t>
            </a:r>
            <a:endParaRPr lang="hr-H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84" y="0"/>
            <a:ext cx="6155360" cy="410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0463" y="42418"/>
            <a:ext cx="6092327" cy="4061155"/>
          </a:xfrm>
        </p:spPr>
      </p:pic>
      <p:pic>
        <p:nvPicPr>
          <p:cNvPr id="4" name="Slika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802" y="4010138"/>
            <a:ext cx="3988105" cy="299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1472029" y="5136345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b="1" dirty="0" smtClean="0">
                <a:solidFill>
                  <a:srgbClr val="C00000"/>
                </a:solidFill>
              </a:rPr>
              <a:t>IZRADA </a:t>
            </a:r>
            <a:r>
              <a:rPr lang="hr-HR" altLang="sr-Latn-RS" b="1" dirty="0">
                <a:solidFill>
                  <a:srgbClr val="C00000"/>
                </a:solidFill>
              </a:rPr>
              <a:t>MASKI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78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59" y="1"/>
            <a:ext cx="4954443" cy="3303306"/>
          </a:xfrm>
        </p:spPr>
      </p:pic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4521" y="-111889"/>
            <a:ext cx="33131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1853" y="127028"/>
            <a:ext cx="4962722" cy="3308481"/>
          </a:xfrm>
          <a:prstGeom prst="rect">
            <a:avLst/>
          </a:prstGeom>
        </p:spPr>
      </p:pic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52922" y="3214115"/>
            <a:ext cx="5184775" cy="3455987"/>
          </a:xfrm>
          <a:prstGeom prst="rect">
            <a:avLst/>
          </a:prstGeom>
        </p:spPr>
      </p:pic>
      <p:sp>
        <p:nvSpPr>
          <p:cNvPr id="7" name="TekstniOkvir 5"/>
          <p:cNvSpPr txBox="1">
            <a:spLocks noChangeArrowheads="1"/>
          </p:cNvSpPr>
          <p:nvPr/>
        </p:nvSpPr>
        <p:spPr bwMode="auto">
          <a:xfrm>
            <a:off x="5274021" y="5552961"/>
            <a:ext cx="6525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sr-Latn-RS" sz="1400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UČENICI II. GIMNAZIJE I WALDORFSKE ŠKOLE NA MASKENBALU </a:t>
            </a:r>
            <a:endParaRPr lang="hr-HR" altLang="sr-Latn-RS" sz="1400" b="1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slov 1"/>
          <p:cNvSpPr>
            <a:spLocks noGrp="1"/>
          </p:cNvSpPr>
          <p:nvPr>
            <p:ph type="title"/>
          </p:nvPr>
        </p:nvSpPr>
        <p:spPr>
          <a:xfrm>
            <a:off x="2495551" y="2420939"/>
            <a:ext cx="7993063" cy="720725"/>
          </a:xfrm>
        </p:spPr>
        <p:txBody>
          <a:bodyPr/>
          <a:lstStyle/>
          <a:p>
            <a:r>
              <a:rPr lang="hr-HR" altLang="sr-Latn-RS" sz="3200" b="1">
                <a:solidFill>
                  <a:srgbClr val="C00000"/>
                </a:solidFill>
              </a:rPr>
              <a:t>POKLADNI UTORAK U II. GIMNAZIJI</a:t>
            </a:r>
          </a:p>
        </p:txBody>
      </p:sp>
    </p:spTree>
    <p:extLst>
      <p:ext uri="{BB962C8B-B14F-4D97-AF65-F5344CB8AC3E}">
        <p14:creationId xmlns:p14="http://schemas.microsoft.com/office/powerpoint/2010/main" val="2700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06221" y="955343"/>
            <a:ext cx="9498391" cy="4955879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 u</a:t>
            </a:r>
            <a:r>
              <a:rPr lang="hr-HR" dirty="0" smtClean="0"/>
              <a:t> </a:t>
            </a:r>
            <a:r>
              <a:rPr lang="hr-HR" sz="2800" dirty="0" smtClean="0">
                <a:solidFill>
                  <a:srgbClr val="C00000"/>
                </a:solidFill>
              </a:rPr>
              <a:t>projektu sudjelovalo 49 škola iz 7 zemalja, 7 škola iz svake zemlje</a:t>
            </a:r>
          </a:p>
          <a:p>
            <a:r>
              <a:rPr lang="hr-HR" sz="2800" dirty="0">
                <a:solidFill>
                  <a:srgbClr val="C00000"/>
                </a:solidFill>
              </a:rPr>
              <a:t>s</a:t>
            </a:r>
            <a:r>
              <a:rPr lang="hr-HR" sz="2800" dirty="0" smtClean="0">
                <a:solidFill>
                  <a:srgbClr val="C00000"/>
                </a:solidFill>
              </a:rPr>
              <a:t>vaka škola realizirala je svoj projekt koji je financiran europskim novcem (9.500 €)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konferencije na međudržavnim razinama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konferencije i seminari na državnim razinama (</a:t>
            </a:r>
            <a:r>
              <a:rPr lang="hr-HR" sz="2400" b="1" i="1" dirty="0" smtClean="0">
                <a:solidFill>
                  <a:srgbClr val="C00000"/>
                </a:solidFill>
              </a:rPr>
              <a:t>završna konferencija za Hrvatsku u </a:t>
            </a:r>
            <a:r>
              <a:rPr lang="hr-HR" sz="2400" b="1" i="1" dirty="0" err="1" smtClean="0">
                <a:solidFill>
                  <a:srgbClr val="C00000"/>
                </a:solidFill>
              </a:rPr>
              <a:t>Petrčanima</a:t>
            </a:r>
            <a:r>
              <a:rPr lang="hr-HR" sz="28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Forum za slobodu odgoja </a:t>
            </a:r>
            <a:r>
              <a:rPr lang="hr-HR" i="1" dirty="0" smtClean="0">
                <a:solidFill>
                  <a:srgbClr val="C00000"/>
                </a:solidFill>
              </a:rPr>
              <a:t>(edukacije nastavnika na seminarima, anketiranje članove  školskog tima, članova nastavničkog vijeća, učenike – 2 razreda,  roditelja, članova lokalne zajednice, izrada  </a:t>
            </a:r>
            <a:r>
              <a:rPr lang="hr-HR" i="1" dirty="0" smtClean="0">
                <a:solidFill>
                  <a:srgbClr val="C00000"/>
                </a:solidFill>
                <a:hlinkClick r:id="rId2" action="ppaction://hlinkfile"/>
              </a:rPr>
              <a:t>razvojnog plana</a:t>
            </a:r>
            <a:r>
              <a:rPr lang="hr-HR" i="1" dirty="0" smtClean="0">
                <a:solidFill>
                  <a:srgbClr val="C00000"/>
                </a:solidFill>
              </a:rPr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96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035" y="3567112"/>
            <a:ext cx="5688013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kstniOkvir 7"/>
          <p:cNvSpPr txBox="1">
            <a:spLocks noChangeArrowheads="1"/>
          </p:cNvSpPr>
          <p:nvPr/>
        </p:nvSpPr>
        <p:spPr bwMode="auto">
          <a:xfrm>
            <a:off x="3216276" y="1"/>
            <a:ext cx="701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r-HR" altLang="sr-Latn-RS" b="1">
                <a:solidFill>
                  <a:srgbClr val="C00000"/>
                </a:solidFill>
                <a:latin typeface="Tahoma" panose="020B0604030504040204" pitchFamily="34" charset="0"/>
              </a:rPr>
              <a:t>Primjena i prenošenje novostečenih iskustava uz drugačiji pedagoški pristup i ozračje škole</a:t>
            </a:r>
          </a:p>
        </p:txBody>
      </p:sp>
      <p:pic>
        <p:nvPicPr>
          <p:cNvPr id="82948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200" y="1916113"/>
            <a:ext cx="42418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7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6558521" cy="4373696"/>
          </a:xfrm>
        </p:spPr>
      </p:pic>
      <p:pic>
        <p:nvPicPr>
          <p:cNvPr id="3" name="Rezervirano mjesto sadržaj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3699" y="2908452"/>
            <a:ext cx="6238301" cy="415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slov 1"/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endParaRPr lang="sr-Latn-CS" altLang="sr-Latn-RS" smtClean="0">
              <a:solidFill>
                <a:srgbClr val="A7253B"/>
              </a:solidFill>
            </a:endParaRPr>
          </a:p>
        </p:txBody>
      </p:sp>
      <p:pic>
        <p:nvPicPr>
          <p:cNvPr id="74755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96609" y="13771"/>
            <a:ext cx="5673687" cy="3782458"/>
          </a:xfrm>
        </p:spPr>
      </p:pic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66911" y="2294823"/>
            <a:ext cx="6627373" cy="441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slov 1"/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endParaRPr lang="sr-Latn-CS" altLang="sr-Latn-RS" smtClean="0">
              <a:solidFill>
                <a:srgbClr val="A7253B"/>
              </a:solidFill>
            </a:endParaRPr>
          </a:p>
        </p:txBody>
      </p:sp>
      <p:pic>
        <p:nvPicPr>
          <p:cNvPr id="76803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785" y="-1966339"/>
            <a:ext cx="7920037" cy="5942013"/>
          </a:xfrm>
        </p:spPr>
      </p:pic>
      <p:pic>
        <p:nvPicPr>
          <p:cNvPr id="76804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6226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6067" y="-1072042"/>
            <a:ext cx="4429837" cy="46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slov 1"/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endParaRPr lang="sr-Latn-CS" altLang="sr-Latn-RS" smtClean="0">
              <a:solidFill>
                <a:srgbClr val="A7253B"/>
              </a:solidFill>
            </a:endParaRPr>
          </a:p>
        </p:txBody>
      </p:sp>
      <p:pic>
        <p:nvPicPr>
          <p:cNvPr id="77827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089" y="-531813"/>
            <a:ext cx="8161337" cy="6121401"/>
          </a:xfrm>
        </p:spPr>
      </p:pic>
      <p:pic>
        <p:nvPicPr>
          <p:cNvPr id="77828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7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76" y="277786"/>
            <a:ext cx="5761853" cy="632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919" y="87883"/>
            <a:ext cx="5377800" cy="627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7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889" y="-603250"/>
            <a:ext cx="7685087" cy="71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sr-Latn-CS" altLang="sr-Latn-RS" smtClean="0">
              <a:solidFill>
                <a:srgbClr val="A7253B"/>
              </a:solidFill>
            </a:endParaRPr>
          </a:p>
        </p:txBody>
      </p:sp>
      <p:pic>
        <p:nvPicPr>
          <p:cNvPr id="86019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7576" y="-171450"/>
            <a:ext cx="5667375" cy="3778250"/>
          </a:xfrm>
          <a:noFill/>
        </p:spPr>
      </p:pic>
      <p:sp>
        <p:nvSpPr>
          <p:cNvPr id="86020" name="Pravokutnik 2"/>
          <p:cNvSpPr>
            <a:spLocks noChangeArrowheads="1"/>
          </p:cNvSpPr>
          <p:nvPr/>
        </p:nvSpPr>
        <p:spPr bwMode="auto">
          <a:xfrm>
            <a:off x="1847851" y="3629025"/>
            <a:ext cx="86201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None/>
            </a:pPr>
            <a:r>
              <a:rPr lang="hr-HR" altLang="sr-Latn-RS" sz="17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r-HR" altLang="sr-Latn-RS" sz="17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Oduševio me odnos nastavnika prema učenicima i njihova povezanost. Svidjela mi se njihova pozitivna energija i želja za znanjem. Oni sve uče s razumijevanjem i kroz igru. Povezuju pojmove i zaključuju brojne činjenice shvaćajući da time upoznaju svijet oko sebe. Predmete koji im pomažu pri učenju izrađuju vlastitom rukom i to im pomaže u razvoju motoričkih sposobnosti. Veliku pozornost pridaju pozitivnom duhu i razmišljanju o ljudima i </a:t>
            </a:r>
            <a:r>
              <a:rPr lang="hr-HR" altLang="sr-Latn-RS" sz="17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njihovoj </a:t>
            </a:r>
            <a:r>
              <a:rPr lang="hr-HR" altLang="sr-Latn-RS" sz="17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ulozi u svijetu. Voljela bih kad bi i naša škola preuzela neke njihove metode rada i učinila školu ljepšim i ugodnijim mjestom. 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None/>
            </a:pPr>
            <a:r>
              <a:rPr lang="hr-HR" altLang="sr-Latn-RS" sz="17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mislim da bi trebali uvesti intenzivnije metode učenja za učenike viših razreda zato da ih pripreme za naporan rad u srednjoj školi. Koliko god Waldorfska škola bila uspješna i inspirativna, mislim da u našoj školi učenici steknu puno više znanja”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None/>
            </a:pPr>
            <a:r>
              <a:rPr lang="hr-HR" altLang="sr-Latn-RS" sz="17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hr-HR" altLang="sr-Latn-RS" sz="17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Antea</a:t>
            </a:r>
            <a:r>
              <a:rPr lang="hr-HR" altLang="sr-Latn-RS" sz="17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altLang="sr-Latn-RS" sz="1700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Trgo</a:t>
            </a:r>
            <a:r>
              <a:rPr lang="hr-HR" altLang="sr-Latn-RS" sz="17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2.d</a:t>
            </a:r>
          </a:p>
        </p:txBody>
      </p:sp>
    </p:spTree>
    <p:extLst>
      <p:ext uri="{BB962C8B-B14F-4D97-AF65-F5344CB8AC3E}">
        <p14:creationId xmlns:p14="http://schemas.microsoft.com/office/powerpoint/2010/main" val="41708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slov 1"/>
          <p:cNvSpPr>
            <a:spLocks noGrp="1"/>
          </p:cNvSpPr>
          <p:nvPr>
            <p:ph type="title"/>
          </p:nvPr>
        </p:nvSpPr>
        <p:spPr>
          <a:xfrm>
            <a:off x="2927351" y="188913"/>
            <a:ext cx="7489825" cy="2222500"/>
          </a:xfrm>
        </p:spPr>
        <p:txBody>
          <a:bodyPr>
            <a:normAutofit fontScale="90000"/>
          </a:bodyPr>
          <a:lstStyle/>
          <a:p>
            <a:r>
              <a:rPr lang="hr-HR" altLang="sr-Latn-RS" sz="1800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Zadivio me posjet Waldorfskoj školi. Način rada  ove škole puno je drugačiji od našega. Odnos između učenika i profesora je izuzetan i to mi se sviđa. </a:t>
            </a:r>
            <a:br>
              <a:rPr lang="hr-HR" altLang="sr-Latn-RS" sz="1800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altLang="sr-Latn-RS" sz="1800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tu nema diskriminacije, odnos prema svim učenicima je isti. </a:t>
            </a:r>
            <a:br>
              <a:rPr lang="hr-HR" altLang="sr-Latn-RS" sz="1800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altLang="sr-Latn-RS" sz="1800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među učenicima vlada poseban odnos,  uvažavaju se sve razlike u stavovima i mišljenju …Svi su jednaki. </a:t>
            </a:r>
            <a:br>
              <a:rPr lang="hr-HR" altLang="sr-Latn-RS" sz="1800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altLang="sr-Latn-RS" sz="1800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Sviđa mi se što djecu uče da budu svoji, maštoviti i da ne uče napamet.</a:t>
            </a:r>
            <a:br>
              <a:rPr lang="hr-HR" altLang="sr-Latn-RS" sz="1800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altLang="sr-Latn-RS" sz="1800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br>
              <a:rPr lang="hr-HR" altLang="sr-Latn-RS" sz="1800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altLang="sr-Latn-RS" sz="1800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Ante Subašić, 1.c</a:t>
            </a:r>
          </a:p>
        </p:txBody>
      </p:sp>
      <p:pic>
        <p:nvPicPr>
          <p:cNvPr id="87043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9264" y="2411413"/>
            <a:ext cx="6408737" cy="4273550"/>
          </a:xfrm>
        </p:spPr>
      </p:pic>
    </p:spTree>
    <p:extLst>
      <p:ext uri="{BB962C8B-B14F-4D97-AF65-F5344CB8AC3E}">
        <p14:creationId xmlns:p14="http://schemas.microsoft.com/office/powerpoint/2010/main" val="23374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1" y="-531813"/>
            <a:ext cx="8188325" cy="1444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altLang="sr-Latn-RS" b="1" i="1" smtClean="0">
                <a:solidFill>
                  <a:srgbClr val="A7253B"/>
                </a:solidFill>
              </a:rPr>
              <a:t>"</a:t>
            </a:r>
            <a:endParaRPr lang="hr-HR" altLang="sr-Latn-RS" b="1" smtClean="0">
              <a:solidFill>
                <a:srgbClr val="A7253B"/>
              </a:solidFill>
            </a:endParaRPr>
          </a:p>
        </p:txBody>
      </p:sp>
      <p:pic>
        <p:nvPicPr>
          <p:cNvPr id="88067" name="Picture 5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1" y="2316164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6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1" y="2316164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7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1" y="2316164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8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2316164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9" descr="https://ssl.gstatic.com/ui/v1/icons/mail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1" y="3817939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2" name="Rectangle 10"/>
          <p:cNvSpPr>
            <a:spLocks noChangeArrowheads="1"/>
          </p:cNvSpPr>
          <p:nvPr/>
        </p:nvSpPr>
        <p:spPr bwMode="auto">
          <a:xfrm>
            <a:off x="1524000" y="-115888"/>
            <a:ext cx="249238" cy="23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sr-Latn-RS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r-HR" altLang="sr-Latn-RS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073" name="Picture 11" descr="https://ssl.gstatic.com/ui/v1/icons/mail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1" y="614364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4" name="Pravokutnik 10"/>
          <p:cNvSpPr>
            <a:spLocks noChangeArrowheads="1"/>
          </p:cNvSpPr>
          <p:nvPr/>
        </p:nvSpPr>
        <p:spPr bwMode="auto">
          <a:xfrm>
            <a:off x="4260851" y="3222626"/>
            <a:ext cx="66198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ClrTx/>
              <a:buFontTx/>
              <a:buNone/>
            </a:pPr>
            <a: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Odlazak u Waldorf školu bilo je zaista zanimljivo iskustvo. 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FontTx/>
              <a:buNone/>
            </a:pPr>
            <a: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 kada iskusite takvo što možete vjerovati da to zaista postoji. Sustav školovanja je potpuno drugačiji od našeg uobičajenog. 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FontTx/>
              <a:buNone/>
            </a:pPr>
            <a: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 i kod svega na svijetu postoje dobre i loše strane Waldorf škole. Očarali su me praktični predmeti poput euritmije te rada s drvetom, koji su korisni za razvoj dječje motorike. Tu je kukičanje i šivanje koje djeca uče od prvoga razreda.  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FontTx/>
              <a:buNone/>
            </a:pPr>
            <a: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No, ostatak obrazovanja me nije toliko očarao. Mislim da to što se djecu ne ocjenjuje kroz obrazovanje ih ne čini radišnima ni spremnima za nastavak obrazovanja s obzirom da nema srednje Waldorf škole.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FontTx/>
              <a:buNone/>
            </a:pPr>
            <a: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Petra Gruica, 4.f</a:t>
            </a:r>
          </a:p>
        </p:txBody>
      </p:sp>
      <p:pic>
        <p:nvPicPr>
          <p:cNvPr id="88075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714" y="-26988"/>
            <a:ext cx="4968875" cy="331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6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ravokutnik 3"/>
          <p:cNvSpPr>
            <a:spLocks noChangeArrowheads="1"/>
          </p:cNvSpPr>
          <p:nvPr/>
        </p:nvSpPr>
        <p:spPr bwMode="auto">
          <a:xfrm>
            <a:off x="7248526" y="333375"/>
            <a:ext cx="3419475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Poštovana ravnateljice,</a:t>
            </a:r>
            <a:b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Iznimno sam uživao na kratkom, ali jako zanimljivom putovanju u Zagreb.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Veselio sam se upoznati s Waldorfskom školom i načinom na koji funkcionira. Škola me oduševila pristupom djeci i njihovim različitostima što bi se trebalo primjenjivati što više i u našoj školi.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Moja mišljenja su podijeljena što se tiče samog obrazovnog programa koji bi možda trebao biti malo stručniji, ali moj ukupni dojam škole je pozitivan.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Veselim se daljnjem radu na ovom projektu koji zasigurno donosi velika poboljšanja za našu školu.</a:t>
            </a:r>
            <a:b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Pozdrav,                                                 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sr-Latn-RS" i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Josip Pleština, 3.e</a:t>
            </a:r>
            <a:endParaRPr lang="hr-HR" altLang="sr-Latn-RS">
              <a:solidFill>
                <a:schemeClr val="tx1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9091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1989138"/>
            <a:ext cx="5040312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889" y="-603250"/>
            <a:ext cx="7685087" cy="71437"/>
          </a:xfrm>
        </p:spPr>
        <p:txBody>
          <a:bodyPr>
            <a:normAutofit fontScale="90000"/>
          </a:bodyPr>
          <a:lstStyle/>
          <a:p>
            <a:endParaRPr lang="sr-Latn-CS" sz="40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419367" y="764704"/>
            <a:ext cx="10522423" cy="577098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80000"/>
              </a:lnSpc>
              <a:buNone/>
            </a:pPr>
            <a:endParaRPr lang="hr-HR" sz="2000" b="1" dirty="0">
              <a:solidFill>
                <a:schemeClr val="folHlink"/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rgbClr val="C00000"/>
                </a:solidFill>
              </a:rPr>
              <a:t>Ministarstvo znanosti, obrazovanja i sporta </a:t>
            </a:r>
            <a:r>
              <a:rPr lang="hr-HR" sz="2000" dirty="0" smtClean="0">
                <a:solidFill>
                  <a:srgbClr val="C00000"/>
                </a:solidFill>
              </a:rPr>
              <a:t>nakon </a:t>
            </a:r>
            <a:r>
              <a:rPr lang="hr-HR" sz="2000" dirty="0">
                <a:solidFill>
                  <a:srgbClr val="C00000"/>
                </a:solidFill>
              </a:rPr>
              <a:t>javnog poziva odabralo </a:t>
            </a:r>
            <a:r>
              <a:rPr lang="hr-HR" sz="2000" dirty="0" smtClean="0">
                <a:solidFill>
                  <a:srgbClr val="C00000"/>
                </a:solidFill>
              </a:rPr>
              <a:t>sedam </a:t>
            </a:r>
            <a:r>
              <a:rPr lang="hr-HR" sz="2000" dirty="0">
                <a:solidFill>
                  <a:srgbClr val="C00000"/>
                </a:solidFill>
              </a:rPr>
              <a:t>škola za sudjelovanje u projektu:</a:t>
            </a:r>
          </a:p>
          <a:p>
            <a:pPr marL="457200" indent="-457200">
              <a:lnSpc>
                <a:spcPct val="80000"/>
              </a:lnSpc>
              <a:buNone/>
            </a:pPr>
            <a:endParaRPr lang="hr-HR" sz="20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hr-HR" sz="2000" b="1" dirty="0">
                <a:solidFill>
                  <a:srgbClr val="C00000"/>
                </a:solidFill>
              </a:rPr>
              <a:t>Osnovne škole: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hr-HR" sz="2000" dirty="0">
                <a:solidFill>
                  <a:srgbClr val="C00000"/>
                </a:solidFill>
              </a:rPr>
              <a:t>1. </a:t>
            </a:r>
            <a:r>
              <a:rPr lang="hr-HR" sz="2000" dirty="0" smtClean="0">
                <a:solidFill>
                  <a:srgbClr val="C00000"/>
                </a:solidFill>
              </a:rPr>
              <a:t>OŠ</a:t>
            </a:r>
            <a:r>
              <a:rPr lang="hr-HR" sz="2000" dirty="0">
                <a:solidFill>
                  <a:srgbClr val="C00000"/>
                </a:solidFill>
              </a:rPr>
              <a:t> </a:t>
            </a:r>
            <a:r>
              <a:rPr lang="hr-HR" sz="2000" dirty="0" smtClean="0">
                <a:solidFill>
                  <a:srgbClr val="C00000"/>
                </a:solidFill>
              </a:rPr>
              <a:t>„Ivan </a:t>
            </a:r>
            <a:r>
              <a:rPr lang="hr-HR" sz="2000" dirty="0">
                <a:solidFill>
                  <a:srgbClr val="C00000"/>
                </a:solidFill>
              </a:rPr>
              <a:t>Merz“Zagreb, </a:t>
            </a:r>
            <a:r>
              <a:rPr lang="hr-HR" sz="1500" dirty="0">
                <a:solidFill>
                  <a:srgbClr val="C00000"/>
                </a:solidFill>
              </a:rPr>
              <a:t>Grad </a:t>
            </a:r>
            <a:r>
              <a:rPr lang="hr-HR" sz="1500" dirty="0" smtClean="0">
                <a:solidFill>
                  <a:srgbClr val="C00000"/>
                </a:solidFill>
              </a:rPr>
              <a:t>Zagreb - </a:t>
            </a:r>
            <a:r>
              <a:rPr lang="hr-HR" sz="1600" b="1" dirty="0">
                <a:solidFill>
                  <a:srgbClr val="C00000"/>
                </a:solidFill>
              </a:rPr>
              <a:t>DNEVNA </a:t>
            </a:r>
            <a:r>
              <a:rPr lang="hr-HR" sz="1600" b="1" dirty="0" smtClean="0">
                <a:solidFill>
                  <a:srgbClr val="C00000"/>
                </a:solidFill>
              </a:rPr>
              <a:t>SOBA</a:t>
            </a:r>
            <a:endParaRPr lang="hr-HR" sz="1500" dirty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hr-HR" sz="2000" dirty="0">
                <a:solidFill>
                  <a:srgbClr val="C00000"/>
                </a:solidFill>
              </a:rPr>
              <a:t>2. OŠ </a:t>
            </a:r>
            <a:r>
              <a:rPr lang="hr-HR" sz="2000" dirty="0" err="1">
                <a:solidFill>
                  <a:srgbClr val="C00000"/>
                </a:solidFill>
              </a:rPr>
              <a:t>Okučani</a:t>
            </a:r>
            <a:r>
              <a:rPr lang="hr-HR" sz="2000" dirty="0" smtClean="0">
                <a:solidFill>
                  <a:srgbClr val="C00000"/>
                </a:solidFill>
              </a:rPr>
              <a:t>, </a:t>
            </a:r>
            <a:r>
              <a:rPr lang="hr-HR" sz="1500" dirty="0">
                <a:solidFill>
                  <a:srgbClr val="C00000"/>
                </a:solidFill>
              </a:rPr>
              <a:t>Brodsko-posavska </a:t>
            </a:r>
            <a:r>
              <a:rPr lang="hr-HR" sz="1500" dirty="0" smtClean="0">
                <a:solidFill>
                  <a:srgbClr val="C00000"/>
                </a:solidFill>
              </a:rPr>
              <a:t>županija </a:t>
            </a:r>
            <a:r>
              <a:rPr lang="hr-HR" sz="2000" dirty="0" smtClean="0">
                <a:solidFill>
                  <a:srgbClr val="C00000"/>
                </a:solidFill>
              </a:rPr>
              <a:t>- </a:t>
            </a:r>
            <a:r>
              <a:rPr lang="hr-HR" sz="2000" b="1" i="1" dirty="0">
                <a:solidFill>
                  <a:srgbClr val="C00000"/>
                </a:solidFill>
              </a:rPr>
              <a:t>Dajmo </a:t>
            </a:r>
            <a:r>
              <a:rPr lang="hr-HR" sz="2000" b="1" i="1" dirty="0" smtClean="0">
                <a:solidFill>
                  <a:srgbClr val="C00000"/>
                </a:solidFill>
              </a:rPr>
              <a:t>šansu promjenama </a:t>
            </a:r>
            <a:r>
              <a:rPr lang="hr-HR" sz="2000" b="1" dirty="0" smtClean="0">
                <a:solidFill>
                  <a:srgbClr val="C00000"/>
                </a:solidFill>
              </a:rPr>
              <a:t> </a:t>
            </a:r>
            <a:endParaRPr lang="hr-HR" sz="20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hr-HR" sz="2000" dirty="0">
                <a:solidFill>
                  <a:srgbClr val="C00000"/>
                </a:solidFill>
              </a:rPr>
              <a:t>3. OŠ "Vladimir Nazor"Ploče, </a:t>
            </a:r>
            <a:r>
              <a:rPr lang="hr-HR" sz="1500" dirty="0">
                <a:solidFill>
                  <a:srgbClr val="C00000"/>
                </a:solidFill>
              </a:rPr>
              <a:t>Dubrovačko-neretvanska </a:t>
            </a:r>
            <a:r>
              <a:rPr lang="hr-HR" sz="1500" dirty="0" smtClean="0">
                <a:solidFill>
                  <a:srgbClr val="C00000"/>
                </a:solidFill>
              </a:rPr>
              <a:t>županija - </a:t>
            </a:r>
            <a:r>
              <a:rPr lang="hr-HR" altLang="sr-Latn-RS" sz="1600" b="1" dirty="0">
                <a:solidFill>
                  <a:srgbClr val="C00000"/>
                </a:solidFill>
              </a:rPr>
              <a:t>ALL </a:t>
            </a:r>
            <a:r>
              <a:rPr lang="hr-HR" altLang="sr-Latn-RS" sz="1600" b="1" dirty="0" smtClean="0">
                <a:solidFill>
                  <a:srgbClr val="C00000"/>
                </a:solidFill>
              </a:rPr>
              <a:t>TOGETHER  SVI ZAJEDNO </a:t>
            </a:r>
            <a:endParaRPr lang="hr-HR" sz="1500" dirty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hr-HR" sz="2000" dirty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hr-HR" sz="2000" b="1" dirty="0">
                <a:solidFill>
                  <a:srgbClr val="C00000"/>
                </a:solidFill>
              </a:rPr>
              <a:t>Gimnazije: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hr-HR" sz="2000" dirty="0">
                <a:solidFill>
                  <a:srgbClr val="C00000"/>
                </a:solidFill>
              </a:rPr>
              <a:t>1. Druga gimnazija Split, </a:t>
            </a:r>
            <a:r>
              <a:rPr lang="hr-HR" sz="1500" dirty="0">
                <a:solidFill>
                  <a:srgbClr val="C00000"/>
                </a:solidFill>
              </a:rPr>
              <a:t>Splitsko-dalmatinska </a:t>
            </a:r>
            <a:r>
              <a:rPr lang="hr-HR" sz="1500" dirty="0" smtClean="0">
                <a:solidFill>
                  <a:srgbClr val="C00000"/>
                </a:solidFill>
              </a:rPr>
              <a:t>županija - </a:t>
            </a:r>
            <a:r>
              <a:rPr lang="hr-HR" sz="1600" b="1" dirty="0">
                <a:solidFill>
                  <a:srgbClr val="C00000"/>
                </a:solidFill>
              </a:rPr>
              <a:t>R</a:t>
            </a:r>
            <a:r>
              <a:rPr lang="hr-HR" altLang="sr-Latn-RS" sz="1600" b="1" dirty="0" smtClean="0">
                <a:solidFill>
                  <a:srgbClr val="C00000"/>
                </a:solidFill>
              </a:rPr>
              <a:t>azličiti pedagoški pristupi u obrazovanju</a:t>
            </a:r>
            <a:endParaRPr lang="hr-HR" sz="1500" dirty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hr-HR" sz="2000" dirty="0">
                <a:solidFill>
                  <a:srgbClr val="C00000"/>
                </a:solidFill>
              </a:rPr>
              <a:t>2. Gimnazija Bernardina Frankopana Ogulin, </a:t>
            </a:r>
            <a:r>
              <a:rPr lang="hr-HR" sz="1500" dirty="0">
                <a:solidFill>
                  <a:srgbClr val="C00000"/>
                </a:solidFill>
              </a:rPr>
              <a:t>Karlovačka </a:t>
            </a:r>
            <a:r>
              <a:rPr lang="hr-HR" sz="1500" dirty="0" smtClean="0">
                <a:solidFill>
                  <a:srgbClr val="C00000"/>
                </a:solidFill>
              </a:rPr>
              <a:t>županija - </a:t>
            </a:r>
            <a:r>
              <a:rPr lang="hr-HR" sz="1600" b="1" i="1" dirty="0">
                <a:solidFill>
                  <a:srgbClr val="C00000"/>
                </a:solidFill>
              </a:rPr>
              <a:t>Škola koja uči</a:t>
            </a:r>
            <a:br>
              <a:rPr lang="hr-HR" sz="1600" b="1" i="1" dirty="0">
                <a:solidFill>
                  <a:srgbClr val="C00000"/>
                </a:solidFill>
              </a:rPr>
            </a:br>
            <a:endParaRPr lang="hr-HR" sz="1500" dirty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hr-HR" sz="2000" dirty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hr-HR" sz="2000" b="1" dirty="0">
                <a:solidFill>
                  <a:srgbClr val="C00000"/>
                </a:solidFill>
              </a:rPr>
              <a:t>Srednje strukovne škole: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hr-HR" sz="2000" dirty="0">
                <a:solidFill>
                  <a:srgbClr val="C00000"/>
                </a:solidFill>
              </a:rPr>
              <a:t>1. Gospodarska škola, Čakovec, </a:t>
            </a:r>
            <a:r>
              <a:rPr lang="hr-HR" sz="1500" dirty="0">
                <a:solidFill>
                  <a:srgbClr val="C00000"/>
                </a:solidFill>
              </a:rPr>
              <a:t>Međimurska </a:t>
            </a:r>
            <a:r>
              <a:rPr lang="hr-HR" sz="1500" dirty="0" smtClean="0">
                <a:solidFill>
                  <a:srgbClr val="C00000"/>
                </a:solidFill>
              </a:rPr>
              <a:t>županija - </a:t>
            </a:r>
            <a:r>
              <a:rPr lang="pl-PL" sz="1600" b="1" i="1" dirty="0">
                <a:solidFill>
                  <a:srgbClr val="C00000"/>
                </a:solidFill>
              </a:rPr>
              <a:t>Tolerancija - to je naš stil!</a:t>
            </a:r>
            <a:r>
              <a:rPr lang="pl-PL" sz="1600" dirty="0">
                <a:solidFill>
                  <a:srgbClr val="C00000"/>
                </a:solidFill>
              </a:rPr>
              <a:t> </a:t>
            </a:r>
            <a:endParaRPr lang="hr-HR" sz="1500" dirty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hr-HR" sz="2000" dirty="0">
                <a:solidFill>
                  <a:srgbClr val="C00000"/>
                </a:solidFill>
              </a:rPr>
              <a:t>2. Ekonomska i upravna škola Osijek, </a:t>
            </a:r>
            <a:r>
              <a:rPr lang="hr-HR" sz="1500" dirty="0">
                <a:solidFill>
                  <a:srgbClr val="C00000"/>
                </a:solidFill>
              </a:rPr>
              <a:t>Osječko-baranjska </a:t>
            </a:r>
            <a:r>
              <a:rPr lang="hr-HR" sz="1500" dirty="0" smtClean="0">
                <a:solidFill>
                  <a:srgbClr val="C00000"/>
                </a:solidFill>
              </a:rPr>
              <a:t>županija - </a:t>
            </a:r>
            <a:r>
              <a:rPr lang="hr-HR" sz="1600" b="1" dirty="0">
                <a:solidFill>
                  <a:srgbClr val="C00000"/>
                </a:solidFill>
              </a:rPr>
              <a:t>Ujedinjeni u različitosti</a:t>
            </a:r>
            <a:endParaRPr lang="hr-HR" sz="15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622225">
            <a:off x="3503712" y="11857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29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286861"/>
              </p:ext>
            </p:extLst>
          </p:nvPr>
        </p:nvGraphicFramePr>
        <p:xfrm>
          <a:off x="1351128" y="0"/>
          <a:ext cx="10617959" cy="6286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151"/>
                <a:gridCol w="3633623"/>
                <a:gridCol w="4269185"/>
              </a:tblGrid>
              <a:tr h="172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6" marR="54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WALDORFSKA ŠKOLA – privatna osnovna škola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6" marR="54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II. GIMNAZIJA – državna škola s jezičnim </a:t>
                      </a:r>
                      <a:r>
                        <a:rPr lang="hr-HR" sz="1600" dirty="0" smtClean="0">
                          <a:effectLst/>
                        </a:rPr>
                        <a:t>programom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6" marR="54156" marT="0" marB="0"/>
                </a:tc>
              </a:tr>
              <a:tr h="498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u="sng">
                          <a:effectLst/>
                        </a:rPr>
                        <a:t>OPĆI PODACI</a:t>
                      </a:r>
                      <a:endParaRPr lang="hr-HR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   Dob učenika: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   Broj učenika: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   Broj odjela: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6" marR="54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7 – 15 godina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96 /12 po odjelu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hr-HR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6" marR="54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15-19 godina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679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24 </a:t>
                      </a:r>
                      <a:endParaRPr lang="hr-HR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6" marR="54156" marT="0" marB="0"/>
                </a:tc>
              </a:tr>
              <a:tr h="747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u="sng">
                          <a:effectLst/>
                        </a:rPr>
                        <a:t>NASTAVNI PLAN I PROGRAM</a:t>
                      </a:r>
                      <a:r>
                        <a:rPr lang="hr-HR" sz="1600">
                          <a:effectLst/>
                        </a:rPr>
                        <a:t> / KURIKULUM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 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6" marR="54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-osnovno školsko obrazovanje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-predmeti programa državne škole uz dodatne predmete: ručni rad, vrtlarstvo, zanati, euritmija, religijska kultura.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6" marR="54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-srednje školsko četverogodišnje gimnazijsko obrazovanje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-školski kurikulum – područje: jezično komunikacijsko, društveno humanističko, matematičko prirodoslovno, tjelesno zdravstveno, </a:t>
                      </a:r>
                      <a:r>
                        <a:rPr lang="hr-HR" sz="2000" dirty="0" err="1">
                          <a:solidFill>
                            <a:srgbClr val="002060"/>
                          </a:solidFill>
                          <a:effectLst/>
                        </a:rPr>
                        <a:t>međupredmetni</a:t>
                      </a: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 – integrativni sadržaji.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6" marR="541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65013"/>
              </p:ext>
            </p:extLst>
          </p:nvPr>
        </p:nvGraphicFramePr>
        <p:xfrm>
          <a:off x="1160060" y="109182"/>
          <a:ext cx="11031939" cy="6799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742"/>
                <a:gridCol w="3698055"/>
                <a:gridCol w="5832142"/>
              </a:tblGrid>
              <a:tr h="839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5" marR="65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solidFill>
                            <a:schemeClr val="bg1"/>
                          </a:solidFill>
                          <a:effectLst/>
                        </a:rPr>
                        <a:t>WALDORFSKA ŠKOLA – privatna osnovna škola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5" marR="65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solidFill>
                            <a:schemeClr val="bg1"/>
                          </a:solidFill>
                          <a:effectLst/>
                        </a:rPr>
                        <a:t>II. GIMNAZIJA – državna škola s jezičnim programom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5" marR="65555" marT="0" marB="0"/>
                </a:tc>
              </a:tr>
              <a:tr h="5767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u="sng">
                          <a:solidFill>
                            <a:schemeClr val="bg1"/>
                          </a:solidFill>
                          <a:effectLst/>
                        </a:rPr>
                        <a:t>CILJ</a:t>
                      </a:r>
                      <a:r>
                        <a:rPr lang="hr-HR" sz="2000">
                          <a:solidFill>
                            <a:schemeClr val="bg1"/>
                          </a:solidFill>
                          <a:effectLst/>
                        </a:rPr>
                        <a:t> programa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5" marR="65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- omogućiti  svakom učeniku razvijanje i unapređivanje  svojih prirodnih kapaciteta putem unutarnje motivacije,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- kurikulum, program, nastava usmjereni prema ispunjenju društvenih potreba djeteta,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- obrazovanje nedjeljivo od odgoja.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5" marR="65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 smtClean="0">
                          <a:solidFill>
                            <a:srgbClr val="002060"/>
                          </a:solidFill>
                          <a:effectLst/>
                        </a:rPr>
                        <a:t>- osigurati </a:t>
                      </a: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sustavan način poučavanja te poticati i unaprijediti intelektualni, tjelesni, estetski, društveni, moralni i duhovni razvoj u skladu sa sposobnostima i sklonostima učenika</a:t>
                      </a:r>
                      <a:r>
                        <a:rPr lang="hr-HR" sz="180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 smtClean="0">
                          <a:solidFill>
                            <a:srgbClr val="002060"/>
                          </a:solidFill>
                          <a:effectLst/>
                        </a:rPr>
                        <a:t>- </a:t>
                      </a: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razvijati svijest o nacionalnoj pripadnosti, očuvanju kulturne baštine.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- odgajati u skladu s općim kulturnim i civilizacijskim vrijednostima.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- stjecanje temeljnih (općeobrazovnih) i stručnih kompetencija.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- osposobiti učenike za cjeloživotno učenje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u="sng" dirty="0">
                          <a:solidFill>
                            <a:srgbClr val="002060"/>
                          </a:solidFill>
                          <a:effectLst/>
                        </a:rPr>
                        <a:t>načela</a:t>
                      </a:r>
                      <a:endParaRPr lang="hr-HR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- jednakopravnost odgojno obrazovnih mogućnosti za sve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- neodvojivost obrazovanja i odgoja, odgojem obrazovati, obrazovanjem odgajati</a:t>
                      </a:r>
                      <a:endParaRPr lang="hr-H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5" marR="655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0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659396"/>
              </p:ext>
            </p:extLst>
          </p:nvPr>
        </p:nvGraphicFramePr>
        <p:xfrm>
          <a:off x="1241946" y="118492"/>
          <a:ext cx="10950054" cy="7136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0595"/>
                <a:gridCol w="4580562"/>
                <a:gridCol w="4878897"/>
              </a:tblGrid>
              <a:tr h="428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5" marR="65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>
                          <a:effectLst/>
                        </a:rPr>
                        <a:t>WALDORFSKA ŠKOLA – privatna osnovna škola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5" marR="65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>
                          <a:effectLst/>
                        </a:rPr>
                        <a:t>II. GIMNAZIJA – državna škola s jezičnim programom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5" marR="65355" marT="0" marB="0"/>
                </a:tc>
              </a:tr>
              <a:tr h="3611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u="sng">
                          <a:effectLst/>
                        </a:rPr>
                        <a:t>NASTAVA</a:t>
                      </a:r>
                      <a:endParaRPr lang="hr-HR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5" marR="65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Odvija se po epohama (3-4 tjedna), 100 minuta dnevno – glavna nastava.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u="sng" dirty="0">
                          <a:solidFill>
                            <a:srgbClr val="002060"/>
                          </a:solidFill>
                          <a:effectLst/>
                        </a:rPr>
                        <a:t>ISHODI</a:t>
                      </a:r>
                      <a:endParaRPr lang="hr-HR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1. Učitelji prenoseći znanje ostavljaju prostor za zauzimanje </a:t>
                      </a:r>
                      <a:r>
                        <a:rPr lang="hr-HR" sz="1800" u="sng" dirty="0">
                          <a:solidFill>
                            <a:srgbClr val="002060"/>
                          </a:solidFill>
                          <a:effectLst/>
                        </a:rPr>
                        <a:t>osobnog stava učenika o</a:t>
                      </a: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hr-HR" sz="1800" u="sng" dirty="0">
                          <a:solidFill>
                            <a:srgbClr val="002060"/>
                          </a:solidFill>
                          <a:effectLst/>
                        </a:rPr>
                        <a:t>temi </a:t>
                      </a: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(do kojeg dolazi iskustveno)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2. Kreativnost u svim aspektima života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3. Razvoj vještina (manualnih, komunikacijskih, organizacijskih, timskog rada)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4. Razvoj zdravih životnih navika, povezanost s prirodom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5. Empatija prema drugačijima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5" marR="65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REALIZACIJA NASTAVE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predmetno tjedni sustav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projektna nastava (Kurikulum)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OBLICI NASTAVNOG RADA: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- frontalni, individualni, grupni, rad u paru, radionice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NASTAVNE METODE /STRATEGIJE/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-usmeno izlaganje, razgovor, praktičan rad, demonstracija, rad na tekstu, istraživački rad, projektno učenje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5" marR="653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3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517684"/>
              </p:ext>
            </p:extLst>
          </p:nvPr>
        </p:nvGraphicFramePr>
        <p:xfrm>
          <a:off x="1214651" y="409392"/>
          <a:ext cx="10672549" cy="4714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820"/>
                <a:gridCol w="4464477"/>
                <a:gridCol w="475525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>
                          <a:effectLst/>
                        </a:rPr>
                        <a:t>WALDORFSKA ŠKOLA – privatna osnovna škola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>
                          <a:effectLst/>
                        </a:rPr>
                        <a:t>II. GIMNAZIJA – državna škola s jezičnim programom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7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u="sng">
                          <a:effectLst/>
                        </a:rPr>
                        <a:t>UDŽBENICI</a:t>
                      </a:r>
                      <a:endParaRPr lang="hr-HR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Ne postoje propisani udžbenici - učenici ih sami stvaraju oslikavajući svoje bilježnice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>
                          <a:solidFill>
                            <a:srgbClr val="002060"/>
                          </a:solidFill>
                          <a:effectLst/>
                        </a:rPr>
                        <a:t>– propisani i odobreni od MZOS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effectLst/>
                        </a:rPr>
                        <a:t>PRAĆENJE I OCJENJIVANJE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- nema ponavljanja razreda.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- od 1.-6. razreda učitelji opisno ocjenjivanje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- brojčano ocjenjivanje uvodi se u 7. razredu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brojčano (skala od 5 stupnjeva) i opisno – nastavni predmeti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vladanje – opisno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1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5469" y="1164609"/>
            <a:ext cx="10808577" cy="37776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sz="3600" u="sng" dirty="0">
                <a:solidFill>
                  <a:srgbClr val="C00000"/>
                </a:solidFill>
              </a:rPr>
              <a:t>ZAJEDNIČKO – SLIČNO</a:t>
            </a:r>
            <a:endParaRPr lang="hr-H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Empatija</a:t>
            </a:r>
            <a:r>
              <a:rPr lang="hr-HR" sz="2800" dirty="0">
                <a:solidFill>
                  <a:srgbClr val="C00000"/>
                </a:solidFill>
              </a:rPr>
              <a:t>, tolerancija i snošljivost do PRIHVAĆANJA drugog i drugačijeg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Timski </a:t>
            </a:r>
            <a:r>
              <a:rPr lang="hr-HR" sz="2800" dirty="0">
                <a:solidFill>
                  <a:srgbClr val="C00000"/>
                </a:solidFill>
              </a:rPr>
              <a:t>rad, komunikacijske i prezentacijske vještine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Zauzetost </a:t>
            </a:r>
            <a:r>
              <a:rPr lang="hr-HR" sz="2800" dirty="0">
                <a:solidFill>
                  <a:srgbClr val="C00000"/>
                </a:solidFill>
              </a:rPr>
              <a:t>i preuzimanje odgovornosti za prirodne i civilizacijske resurse (ekološka svijest i građanska odgovornost)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Skrb </a:t>
            </a:r>
            <a:r>
              <a:rPr lang="hr-HR" sz="2800" dirty="0">
                <a:solidFill>
                  <a:srgbClr val="C00000"/>
                </a:solidFill>
              </a:rPr>
              <a:t>o umjetničkim i sportskim talentima</a:t>
            </a:r>
            <a:r>
              <a:rPr lang="hr-HR" sz="2800" dirty="0" smtClean="0">
                <a:solidFill>
                  <a:srgbClr val="C00000"/>
                </a:solidFill>
              </a:rPr>
              <a:t>.</a:t>
            </a:r>
          </a:p>
          <a:p>
            <a:endParaRPr lang="hr-HR" sz="2800" dirty="0">
              <a:solidFill>
                <a:srgbClr val="C0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40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8213" y="2636838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C00000"/>
                </a:solidFill>
              </a:rPr>
              <a:t>INFO KNJIŽICA PROJEKTA</a:t>
            </a: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9150" y="115888"/>
            <a:ext cx="4725988" cy="6824662"/>
          </a:xfrm>
        </p:spPr>
      </p:pic>
      <p:sp>
        <p:nvSpPr>
          <p:cNvPr id="16387" name="TekstniOkvir 4"/>
          <p:cNvSpPr txBox="1">
            <a:spLocks noChangeArrowheads="1"/>
          </p:cNvSpPr>
          <p:nvPr/>
        </p:nvSpPr>
        <p:spPr bwMode="auto">
          <a:xfrm>
            <a:off x="9120189" y="4797425"/>
            <a:ext cx="1296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dirty="0">
                <a:solidFill>
                  <a:srgbClr val="C00000"/>
                </a:solidFill>
              </a:rPr>
              <a:t>Naslovnica</a:t>
            </a:r>
          </a:p>
        </p:txBody>
      </p:sp>
    </p:spTree>
    <p:extLst>
      <p:ext uri="{BB962C8B-B14F-4D97-AF65-F5344CB8AC3E}">
        <p14:creationId xmlns:p14="http://schemas.microsoft.com/office/powerpoint/2010/main" val="5411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-57150"/>
            <a:ext cx="9144000" cy="6648450"/>
          </a:xfrm>
        </p:spPr>
      </p:pic>
      <p:sp>
        <p:nvSpPr>
          <p:cNvPr id="17411" name="TekstniOkvir 4"/>
          <p:cNvSpPr txBox="1">
            <a:spLocks noChangeArrowheads="1"/>
          </p:cNvSpPr>
          <p:nvPr/>
        </p:nvSpPr>
        <p:spPr bwMode="auto">
          <a:xfrm>
            <a:off x="9480550" y="6569075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2. i 3. str.</a:t>
            </a:r>
          </a:p>
        </p:txBody>
      </p:sp>
    </p:spTree>
    <p:extLst>
      <p:ext uri="{BB962C8B-B14F-4D97-AF65-F5344CB8AC3E}">
        <p14:creationId xmlns:p14="http://schemas.microsoft.com/office/powerpoint/2010/main" val="1240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pic>
        <p:nvPicPr>
          <p:cNvPr id="18436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389" y="-196850"/>
            <a:ext cx="4975225" cy="7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kstniOkvir 4"/>
          <p:cNvSpPr txBox="1">
            <a:spLocks noChangeArrowheads="1"/>
          </p:cNvSpPr>
          <p:nvPr/>
        </p:nvSpPr>
        <p:spPr bwMode="auto">
          <a:xfrm>
            <a:off x="9256714" y="4868864"/>
            <a:ext cx="1908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4. str.</a:t>
            </a:r>
          </a:p>
        </p:txBody>
      </p:sp>
    </p:spTree>
    <p:extLst>
      <p:ext uri="{BB962C8B-B14F-4D97-AF65-F5344CB8AC3E}">
        <p14:creationId xmlns:p14="http://schemas.microsoft.com/office/powerpoint/2010/main" val="37438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www.gkmm.hr/wordpress/wp-content/uploads/2015/05/2-gimnazija_inkluzi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8439" y="3176"/>
            <a:ext cx="4897437" cy="685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46662" y="645994"/>
            <a:ext cx="11013744" cy="5618328"/>
          </a:xfrm>
        </p:spPr>
        <p:txBody>
          <a:bodyPr>
            <a:normAutofit/>
          </a:bodyPr>
          <a:lstStyle/>
          <a:p>
            <a:r>
              <a:rPr lang="hr-HR" sz="3300" b="1" dirty="0" smtClean="0">
                <a:solidFill>
                  <a:srgbClr val="C00000"/>
                </a:solidFill>
              </a:rPr>
              <a:t>Edukacija nastavnika</a:t>
            </a:r>
          </a:p>
          <a:p>
            <a:pPr marL="0" indent="0">
              <a:buNone/>
            </a:pPr>
            <a:r>
              <a:rPr lang="hr-HR" sz="3300" dirty="0">
                <a:solidFill>
                  <a:srgbClr val="C00000"/>
                </a:solidFill>
              </a:rPr>
              <a:t> </a:t>
            </a:r>
            <a:r>
              <a:rPr lang="hr-HR" sz="3300" dirty="0" smtClean="0">
                <a:solidFill>
                  <a:srgbClr val="C00000"/>
                </a:solidFill>
              </a:rPr>
              <a:t>  </a:t>
            </a:r>
            <a:r>
              <a:rPr lang="hr-HR" sz="3300" b="1" dirty="0" smtClean="0">
                <a:solidFill>
                  <a:srgbClr val="C00000"/>
                </a:solidFill>
              </a:rPr>
              <a:t>Konferencije</a:t>
            </a:r>
          </a:p>
          <a:p>
            <a:pPr>
              <a:buFontTx/>
              <a:buChar char="-"/>
            </a:pPr>
            <a:r>
              <a:rPr lang="hr-HR" sz="3300" dirty="0" smtClean="0">
                <a:solidFill>
                  <a:srgbClr val="C00000"/>
                </a:solidFill>
              </a:rPr>
              <a:t>1. Tirana</a:t>
            </a:r>
          </a:p>
          <a:p>
            <a:pPr>
              <a:buFontTx/>
              <a:buChar char="-"/>
            </a:pPr>
            <a:r>
              <a:rPr lang="hr-HR" sz="3300" dirty="0" smtClean="0">
                <a:solidFill>
                  <a:srgbClr val="C00000"/>
                </a:solidFill>
              </a:rPr>
              <a:t>2.  Zagreb</a:t>
            </a:r>
          </a:p>
          <a:p>
            <a:pPr>
              <a:buFontTx/>
              <a:buChar char="-"/>
            </a:pPr>
            <a:r>
              <a:rPr lang="hr-HR" sz="3300" dirty="0" smtClean="0">
                <a:solidFill>
                  <a:srgbClr val="C00000"/>
                </a:solidFill>
              </a:rPr>
              <a:t>Završna u Sarajevu</a:t>
            </a:r>
          </a:p>
          <a:p>
            <a:pPr marL="0" indent="0">
              <a:buNone/>
            </a:pPr>
            <a:r>
              <a:rPr lang="hr-HR" sz="5100" b="1" dirty="0" smtClean="0">
                <a:solidFill>
                  <a:srgbClr val="C00000"/>
                </a:solidFill>
              </a:rPr>
              <a:t> 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2" descr="http://koprivnica.hr/wp-content/uploads/2014/11/EXPO-INCLUSIA-2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1688" y="1528478"/>
            <a:ext cx="5809085" cy="38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1957389"/>
            <a:ext cx="8229600" cy="4010025"/>
          </a:xfrm>
        </p:spPr>
      </p:pic>
    </p:spTree>
    <p:extLst>
      <p:ext uri="{BB962C8B-B14F-4D97-AF65-F5344CB8AC3E}">
        <p14:creationId xmlns:p14="http://schemas.microsoft.com/office/powerpoint/2010/main" val="7222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40171" cy="3893447"/>
          </a:xfrm>
        </p:spPr>
      </p:pic>
      <p:sp>
        <p:nvSpPr>
          <p:cNvPr id="7171" name="TekstniOkvir 4"/>
          <p:cNvSpPr txBox="1">
            <a:spLocks noChangeArrowheads="1"/>
          </p:cNvSpPr>
          <p:nvPr/>
        </p:nvSpPr>
        <p:spPr bwMode="auto">
          <a:xfrm>
            <a:off x="545185" y="263584"/>
            <a:ext cx="2374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dirty="0">
                <a:solidFill>
                  <a:srgbClr val="C00000"/>
                </a:solidFill>
              </a:rPr>
              <a:t>Zbor II. GIMNAZIJE</a:t>
            </a:r>
          </a:p>
        </p:txBody>
      </p:sp>
      <p:pic>
        <p:nvPicPr>
          <p:cNvPr id="4" name="Rezervirano mjesto sadržaj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5321" y="0"/>
            <a:ext cx="6354801" cy="4236196"/>
          </a:xfrm>
          <a:prstGeom prst="rect">
            <a:avLst/>
          </a:prstGeom>
        </p:spPr>
      </p:pic>
      <p:pic>
        <p:nvPicPr>
          <p:cNvPr id="5" name="Rezervirano mjesto sadržaja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365" y="2865425"/>
            <a:ext cx="5627439" cy="3751626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400151" y="6574206"/>
            <a:ext cx="3716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dirty="0">
                <a:solidFill>
                  <a:srgbClr val="C00000"/>
                </a:solidFill>
              </a:rPr>
              <a:t>Ivanka Kovačević, ravnateljica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09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150" y="0"/>
            <a:ext cx="5677359" cy="3784906"/>
          </a:xfrm>
        </p:spPr>
      </p:pic>
      <p:sp>
        <p:nvSpPr>
          <p:cNvPr id="12291" name="TekstniOkvir 3"/>
          <p:cNvSpPr txBox="1">
            <a:spLocks noChangeArrowheads="1"/>
          </p:cNvSpPr>
          <p:nvPr/>
        </p:nvSpPr>
        <p:spPr bwMode="auto">
          <a:xfrm>
            <a:off x="99150" y="3886736"/>
            <a:ext cx="612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dirty="0">
                <a:solidFill>
                  <a:srgbClr val="C00000"/>
                </a:solidFill>
              </a:rPr>
              <a:t>Jadranka </a:t>
            </a:r>
            <a:r>
              <a:rPr lang="hr-HR" altLang="sr-Latn-RS" sz="1800" dirty="0" err="1">
                <a:solidFill>
                  <a:srgbClr val="C00000"/>
                </a:solidFill>
              </a:rPr>
              <a:t>Benzon</a:t>
            </a:r>
            <a:r>
              <a:rPr lang="hr-HR" altLang="sr-Latn-RS" sz="1800" dirty="0">
                <a:solidFill>
                  <a:srgbClr val="C00000"/>
                </a:solidFill>
              </a:rPr>
              <a:t>, pedagoginja i Neda Galić, knjižničarka</a:t>
            </a:r>
          </a:p>
        </p:txBody>
      </p:sp>
      <p:pic>
        <p:nvPicPr>
          <p:cNvPr id="4" name="Rezervirano mjesto sadržaj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6711" y="594910"/>
            <a:ext cx="6415229" cy="427682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5534139" y="53105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dirty="0">
                <a:solidFill>
                  <a:srgbClr val="C00000"/>
                </a:solidFill>
              </a:rPr>
              <a:t>Voditelji: </a:t>
            </a:r>
            <a:r>
              <a:rPr lang="hr-HR" altLang="sr-Latn-RS" dirty="0" err="1">
                <a:solidFill>
                  <a:srgbClr val="C00000"/>
                </a:solidFill>
              </a:rPr>
              <a:t>Klaudia</a:t>
            </a:r>
            <a:r>
              <a:rPr lang="hr-HR" altLang="sr-Latn-RS" dirty="0">
                <a:solidFill>
                  <a:srgbClr val="C00000"/>
                </a:solidFill>
              </a:rPr>
              <a:t> Bulić, 3.b; Hana Perković, 3. a; Lovre Kosanović i Klara Elezović, 2.d</a:t>
            </a:r>
          </a:p>
        </p:txBody>
      </p:sp>
    </p:spTree>
    <p:extLst>
      <p:ext uri="{BB962C8B-B14F-4D97-AF65-F5344CB8AC3E}">
        <p14:creationId xmlns:p14="http://schemas.microsoft.com/office/powerpoint/2010/main" val="7385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9" y="166780"/>
            <a:ext cx="3664813" cy="244320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146" y="166781"/>
            <a:ext cx="4692528" cy="1866736"/>
          </a:xfrm>
          <a:prstGeom prst="rect">
            <a:avLst/>
          </a:prstGeom>
        </p:spPr>
      </p:pic>
      <p:pic>
        <p:nvPicPr>
          <p:cNvPr id="5" name="Rezervirano mjesto sadržaj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553" y="128695"/>
            <a:ext cx="2159358" cy="2184963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26" y="2728179"/>
            <a:ext cx="3724499" cy="24829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590" y="2609989"/>
            <a:ext cx="4567926" cy="3045283"/>
          </a:xfrm>
          <a:prstGeom prst="rect">
            <a:avLst/>
          </a:prstGeom>
        </p:spPr>
      </p:pic>
      <p:pic>
        <p:nvPicPr>
          <p:cNvPr id="8" name="Picture 4" descr="http://www.gkmm.hr/wordpress/wp-content/uploads/2015/05/2-gimnazija_inkluzij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0105" y="1889250"/>
            <a:ext cx="1486364" cy="20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zervirano mjesto sadržaja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882" y="4100957"/>
            <a:ext cx="3682137" cy="2456821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9222805" y="5921859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>
                <a:solidFill>
                  <a:srgbClr val="C00000"/>
                </a:solidFill>
              </a:rPr>
              <a:t>Petrčan</a:t>
            </a:r>
            <a:r>
              <a:rPr lang="hr-HR" dirty="0" err="1"/>
              <a:t>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16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Rezervirano mjesto sadržaja 3" descr="logić proz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8300" y="1125538"/>
            <a:ext cx="1296988" cy="1295400"/>
          </a:xfrm>
        </p:spPr>
      </p:pic>
      <p:sp>
        <p:nvSpPr>
          <p:cNvPr id="90115" name="TekstniOkvir 4"/>
          <p:cNvSpPr txBox="1">
            <a:spLocks noChangeArrowheads="1"/>
          </p:cNvSpPr>
          <p:nvPr/>
        </p:nvSpPr>
        <p:spPr bwMode="auto">
          <a:xfrm>
            <a:off x="4008439" y="2924175"/>
            <a:ext cx="410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sr-Latn-RS">
                <a:solidFill>
                  <a:srgbClr val="C00000"/>
                </a:solidFill>
                <a:latin typeface="Tahoma" panose="020B0604030504040204" pitchFamily="34" charset="0"/>
              </a:rPr>
              <a:t>Ravnateljica: Ivanka Kovačević, prof.</a:t>
            </a:r>
          </a:p>
        </p:txBody>
      </p:sp>
      <p:sp>
        <p:nvSpPr>
          <p:cNvPr id="90116" name="TekstniOkvir 5"/>
          <p:cNvSpPr txBox="1">
            <a:spLocks noChangeArrowheads="1"/>
          </p:cNvSpPr>
          <p:nvPr/>
        </p:nvSpPr>
        <p:spPr bwMode="auto">
          <a:xfrm>
            <a:off x="4260851" y="6459538"/>
            <a:ext cx="2155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sr-Latn-RS" i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Split, studeni 2016.</a:t>
            </a:r>
            <a:endParaRPr lang="hr-HR" altLang="sr-Latn-RS" i="1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90117" name="TekstniOkvir 6"/>
          <p:cNvSpPr txBox="1">
            <a:spLocks noChangeArrowheads="1"/>
          </p:cNvSpPr>
          <p:nvPr/>
        </p:nvSpPr>
        <p:spPr bwMode="auto">
          <a:xfrm>
            <a:off x="3432176" y="5013326"/>
            <a:ext cx="429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sr-Latn-RS" sz="2400" b="1">
                <a:solidFill>
                  <a:srgbClr val="C00000"/>
                </a:solidFill>
                <a:latin typeface="Tahoma" panose="020B0604030504040204" pitchFamily="34" charset="0"/>
              </a:rPr>
              <a:t>Autor: Nediljka Galić, prof.</a:t>
            </a:r>
          </a:p>
        </p:txBody>
      </p:sp>
    </p:spTree>
    <p:extLst>
      <p:ext uri="{BB962C8B-B14F-4D97-AF65-F5344CB8AC3E}">
        <p14:creationId xmlns:p14="http://schemas.microsoft.com/office/powerpoint/2010/main" val="21514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slov 1"/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r>
              <a:rPr lang="hr-HR" altLang="sr-Latn-RS" smtClean="0">
                <a:solidFill>
                  <a:srgbClr val="A7253B"/>
                </a:solidFill>
              </a:rPr>
              <a:t>Izvori:</a:t>
            </a:r>
          </a:p>
        </p:txBody>
      </p:sp>
      <p:sp>
        <p:nvSpPr>
          <p:cNvPr id="91139" name="Rezervirano mjesto sadržaja 2"/>
          <p:cNvSpPr>
            <a:spLocks noGrp="1"/>
          </p:cNvSpPr>
          <p:nvPr>
            <p:ph idx="1"/>
          </p:nvPr>
        </p:nvSpPr>
        <p:spPr>
          <a:xfrm>
            <a:off x="3216275" y="2060575"/>
            <a:ext cx="6591300" cy="3778250"/>
          </a:xfrm>
        </p:spPr>
        <p:txBody>
          <a:bodyPr/>
          <a:lstStyle/>
          <a:p>
            <a:r>
              <a:rPr lang="hr-HR" altLang="sr-Latn-RS" smtClean="0">
                <a:solidFill>
                  <a:srgbClr val="A7253B"/>
                </a:solidFill>
                <a:hlinkClick r:id="rId3"/>
              </a:rPr>
              <a:t>http://www.waldorfska-skola.com/</a:t>
            </a:r>
            <a:endParaRPr lang="hr-HR" altLang="sr-Latn-RS" smtClean="0">
              <a:solidFill>
                <a:srgbClr val="A7253B"/>
              </a:solidFill>
            </a:endParaRPr>
          </a:p>
          <a:p>
            <a:r>
              <a:rPr lang="hr-HR" altLang="sr-Latn-RS" b="1" smtClean="0">
                <a:solidFill>
                  <a:srgbClr val="A7253B"/>
                </a:solidFill>
                <a:hlinkClick r:id="rId4"/>
              </a:rPr>
              <a:t>www.gimnazija-druga-st.skole.hr</a:t>
            </a:r>
            <a:endParaRPr lang="hr-HR" altLang="sr-Latn-RS" b="1" smtClean="0">
              <a:solidFill>
                <a:srgbClr val="A7253B"/>
              </a:solidFill>
            </a:endParaRPr>
          </a:p>
          <a:p>
            <a:r>
              <a:rPr lang="hr-HR" altLang="sr-Latn-RS" b="1" smtClean="0">
                <a:solidFill>
                  <a:srgbClr val="A7253B"/>
                </a:solidFill>
              </a:rPr>
              <a:t>http://www.skole.hr/nastavnici/strucni-suradnici?news_id=5110</a:t>
            </a:r>
          </a:p>
          <a:p>
            <a:r>
              <a:rPr lang="hr-HR" altLang="sr-Latn-RS" smtClean="0">
                <a:solidFill>
                  <a:srgbClr val="A7253B"/>
                </a:solidFill>
              </a:rPr>
              <a:t>http://pjp-eu.coe.int/hr/web/inclusive-education/about</a:t>
            </a:r>
          </a:p>
          <a:p>
            <a:r>
              <a:rPr lang="hr-HR" altLang="sr-Latn-RS" smtClean="0">
                <a:solidFill>
                  <a:srgbClr val="A7253B"/>
                </a:solidFill>
              </a:rPr>
              <a:t>Školska knjižnica II. GIMNAZIJE – arhiv digitalne građe</a:t>
            </a:r>
          </a:p>
        </p:txBody>
      </p:sp>
    </p:spTree>
    <p:extLst>
      <p:ext uri="{BB962C8B-B14F-4D97-AF65-F5344CB8AC3E}">
        <p14:creationId xmlns:p14="http://schemas.microsoft.com/office/powerpoint/2010/main" val="30984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60561" y="736979"/>
            <a:ext cx="9744051" cy="5174243"/>
          </a:xfrm>
        </p:spPr>
        <p:txBody>
          <a:bodyPr>
            <a:normAutofit fontScale="85000" lnSpcReduction="20000"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sz="3300" b="1" dirty="0" smtClean="0">
                <a:solidFill>
                  <a:srgbClr val="C00000"/>
                </a:solidFill>
              </a:rPr>
              <a:t>2. godišnja </a:t>
            </a:r>
            <a:r>
              <a:rPr lang="hr-HR" sz="3300" b="1" dirty="0">
                <a:solidFill>
                  <a:srgbClr val="C00000"/>
                </a:solidFill>
              </a:rPr>
              <a:t>regionalna konferencija </a:t>
            </a:r>
            <a:r>
              <a:rPr lang="hr-HR" sz="3300" b="1" dirty="0" smtClean="0">
                <a:solidFill>
                  <a:srgbClr val="C00000"/>
                </a:solidFill>
              </a:rPr>
              <a:t>Zagreb, </a:t>
            </a:r>
            <a:r>
              <a:rPr lang="hr-HR" sz="3300" b="1" dirty="0">
                <a:solidFill>
                  <a:srgbClr val="C00000"/>
                </a:solidFill>
              </a:rPr>
              <a:t>28. - 29. listopada 2014. godine</a:t>
            </a:r>
            <a:endParaRPr lang="hr-HR" sz="3300" b="1" dirty="0" smtClean="0">
              <a:solidFill>
                <a:srgbClr val="C00000"/>
              </a:solidFill>
            </a:endParaRPr>
          </a:p>
          <a:p>
            <a:r>
              <a:rPr lang="hr-HR" sz="2800" b="1" dirty="0" smtClean="0">
                <a:solidFill>
                  <a:srgbClr val="C00000"/>
                </a:solidFill>
              </a:rPr>
              <a:t>„</a:t>
            </a:r>
            <a:r>
              <a:rPr lang="hr-HR" sz="2800" b="1" dirty="0" err="1">
                <a:solidFill>
                  <a:srgbClr val="C00000"/>
                </a:solidFill>
              </a:rPr>
              <a:t>Inkluzivno</a:t>
            </a:r>
            <a:r>
              <a:rPr lang="hr-HR" sz="2800" b="1" dirty="0">
                <a:solidFill>
                  <a:srgbClr val="C00000"/>
                </a:solidFill>
              </a:rPr>
              <a:t> obrazovanje u praksi/</a:t>
            </a:r>
            <a:r>
              <a:rPr lang="hr-HR" sz="2800" b="1" dirty="0" err="1">
                <a:solidFill>
                  <a:srgbClr val="C00000"/>
                </a:solidFill>
              </a:rPr>
              <a:t>Inclusive</a:t>
            </a:r>
            <a:r>
              <a:rPr lang="hr-HR" sz="2800" b="1" dirty="0">
                <a:solidFill>
                  <a:srgbClr val="C00000"/>
                </a:solidFill>
              </a:rPr>
              <a:t> </a:t>
            </a:r>
            <a:r>
              <a:rPr lang="hr-HR" sz="2800" b="1" dirty="0" err="1">
                <a:solidFill>
                  <a:srgbClr val="C00000"/>
                </a:solidFill>
              </a:rPr>
              <a:t>Education</a:t>
            </a:r>
            <a:r>
              <a:rPr lang="hr-HR" sz="2800" b="1" dirty="0">
                <a:solidFill>
                  <a:srgbClr val="C00000"/>
                </a:solidFill>
              </a:rPr>
              <a:t> </a:t>
            </a:r>
            <a:r>
              <a:rPr lang="hr-HR" sz="2800" b="1" dirty="0" err="1">
                <a:solidFill>
                  <a:srgbClr val="C00000"/>
                </a:solidFill>
              </a:rPr>
              <a:t>in</a:t>
            </a:r>
            <a:r>
              <a:rPr lang="hr-HR" sz="2800" b="1" dirty="0">
                <a:solidFill>
                  <a:srgbClr val="C00000"/>
                </a:solidFill>
              </a:rPr>
              <a:t> </a:t>
            </a:r>
            <a:r>
              <a:rPr lang="hr-HR" sz="2800" b="1" dirty="0" err="1">
                <a:solidFill>
                  <a:srgbClr val="C00000"/>
                </a:solidFill>
              </a:rPr>
              <a:t>Practice</a:t>
            </a:r>
            <a:r>
              <a:rPr lang="hr-HR" sz="2800" b="1" dirty="0">
                <a:solidFill>
                  <a:srgbClr val="C00000"/>
                </a:solidFill>
              </a:rPr>
              <a:t>” 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hr-HR" sz="2800" dirty="0">
                <a:solidFill>
                  <a:srgbClr val="C00000"/>
                </a:solidFill>
              </a:rPr>
              <a:t>O</a:t>
            </a:r>
            <a:r>
              <a:rPr lang="hr-HR" sz="2800" dirty="0" smtClean="0">
                <a:solidFill>
                  <a:srgbClr val="C00000"/>
                </a:solidFill>
              </a:rPr>
              <a:t>rganizirana kako bi </a:t>
            </a:r>
            <a:r>
              <a:rPr lang="hr-HR" sz="2800" dirty="0">
                <a:solidFill>
                  <a:srgbClr val="C00000"/>
                </a:solidFill>
              </a:rPr>
              <a:t>se </a:t>
            </a:r>
            <a:r>
              <a:rPr lang="hr-HR" sz="2800" dirty="0" smtClean="0">
                <a:solidFill>
                  <a:srgbClr val="C00000"/>
                </a:solidFill>
              </a:rPr>
              <a:t>odgovorilo:  </a:t>
            </a:r>
          </a:p>
          <a:p>
            <a:r>
              <a:rPr lang="hr-HR" sz="2800" b="1" dirty="0" smtClean="0">
                <a:solidFill>
                  <a:srgbClr val="C00000"/>
                </a:solidFill>
              </a:rPr>
              <a:t>na </a:t>
            </a:r>
            <a:r>
              <a:rPr lang="hr-HR" sz="2800" b="1" dirty="0">
                <a:solidFill>
                  <a:srgbClr val="C00000"/>
                </a:solidFill>
              </a:rPr>
              <a:t>nedostatak razumijevanja i istraživanja praktične dobrobiti uključivanja svakog djeteta </a:t>
            </a:r>
            <a:r>
              <a:rPr lang="hr-HR" sz="2800" dirty="0">
                <a:solidFill>
                  <a:srgbClr val="C00000"/>
                </a:solidFill>
              </a:rPr>
              <a:t>u cjelokupni sustav odgoja i </a:t>
            </a:r>
            <a:r>
              <a:rPr lang="hr-HR" sz="2800" dirty="0" smtClean="0">
                <a:solidFill>
                  <a:srgbClr val="C00000"/>
                </a:solidFill>
              </a:rPr>
              <a:t>obrazovanja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kako </a:t>
            </a:r>
            <a:r>
              <a:rPr lang="hr-HR" sz="2800" dirty="0">
                <a:solidFill>
                  <a:srgbClr val="C00000"/>
                </a:solidFill>
              </a:rPr>
              <a:t>se trenutno provodi </a:t>
            </a:r>
            <a:r>
              <a:rPr lang="hr-HR" sz="2800" dirty="0" err="1">
                <a:solidFill>
                  <a:srgbClr val="C00000"/>
                </a:solidFill>
              </a:rPr>
              <a:t>inkluzija</a:t>
            </a:r>
            <a:r>
              <a:rPr lang="hr-HR" sz="2800" dirty="0">
                <a:solidFill>
                  <a:srgbClr val="C00000"/>
                </a:solidFill>
              </a:rPr>
              <a:t> u </a:t>
            </a:r>
            <a:r>
              <a:rPr lang="hr-HR" sz="2800" dirty="0" smtClean="0">
                <a:solidFill>
                  <a:srgbClr val="C00000"/>
                </a:solidFill>
              </a:rPr>
              <a:t>obrazovanju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kako </a:t>
            </a:r>
            <a:r>
              <a:rPr lang="hr-HR" sz="2800" dirty="0">
                <a:solidFill>
                  <a:srgbClr val="C00000"/>
                </a:solidFill>
              </a:rPr>
              <a:t>se pristup može </a:t>
            </a:r>
            <a:r>
              <a:rPr lang="hr-HR" sz="2800" dirty="0" smtClean="0">
                <a:solidFill>
                  <a:srgbClr val="C00000"/>
                </a:solidFill>
              </a:rPr>
              <a:t>proširiti</a:t>
            </a:r>
            <a:endParaRPr lang="hr-HR" sz="2800" dirty="0">
              <a:solidFill>
                <a:srgbClr val="C00000"/>
              </a:solidFill>
            </a:endParaRPr>
          </a:p>
          <a:p>
            <a:r>
              <a:rPr lang="hr-HR" sz="2800" dirty="0" smtClean="0">
                <a:solidFill>
                  <a:srgbClr val="C00000"/>
                </a:solidFill>
              </a:rPr>
              <a:t>primjere </a:t>
            </a:r>
            <a:r>
              <a:rPr lang="hr-HR" sz="2800" dirty="0">
                <a:solidFill>
                  <a:srgbClr val="C00000"/>
                </a:solidFill>
              </a:rPr>
              <a:t>dobre </a:t>
            </a:r>
            <a:r>
              <a:rPr lang="hr-HR" sz="2800" dirty="0" smtClean="0">
                <a:solidFill>
                  <a:srgbClr val="C00000"/>
                </a:solidFill>
              </a:rPr>
              <a:t>prakse</a:t>
            </a:r>
            <a:endParaRPr lang="hr-H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rikaz slikovne datoteke slika 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6500" y="683558"/>
            <a:ext cx="4908629" cy="327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651" y="1380027"/>
            <a:ext cx="4345744" cy="3260645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1214651" y="160338"/>
            <a:ext cx="10289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rgbClr val="C00000"/>
                </a:solidFill>
              </a:rPr>
              <a:t>Izložba</a:t>
            </a:r>
            <a:r>
              <a:rPr lang="hr-HR" sz="2800" b="1" dirty="0" smtClean="0">
                <a:solidFill>
                  <a:srgbClr val="C00000"/>
                </a:solidFill>
              </a:rPr>
              <a:t> </a:t>
            </a:r>
            <a:r>
              <a:rPr lang="hr-HR" sz="2800" b="1" dirty="0">
                <a:solidFill>
                  <a:srgbClr val="C00000"/>
                </a:solidFill>
                <a:hlinkClick r:id="rId4" action="ppaction://hlinkfile"/>
              </a:rPr>
              <a:t>„Expo za </a:t>
            </a:r>
            <a:r>
              <a:rPr lang="hr-HR" sz="2800" b="1" dirty="0" err="1">
                <a:solidFill>
                  <a:srgbClr val="C00000"/>
                </a:solidFill>
                <a:hlinkClick r:id="rId4" action="ppaction://hlinkfile"/>
              </a:rPr>
              <a:t>inkluziju</a:t>
            </a:r>
            <a:r>
              <a:rPr lang="hr-HR" sz="2800" b="1" dirty="0">
                <a:solidFill>
                  <a:srgbClr val="C00000"/>
                </a:solidFill>
                <a:hlinkClick r:id="rId4" action="ppaction://hlinkfile"/>
              </a:rPr>
              <a:t>/Expo for </a:t>
            </a:r>
            <a:r>
              <a:rPr lang="hr-HR" sz="2800" b="1" dirty="0" err="1">
                <a:solidFill>
                  <a:srgbClr val="C00000"/>
                </a:solidFill>
                <a:hlinkClick r:id="rId4" action="ppaction://hlinkfile"/>
              </a:rPr>
              <a:t>Inclusion</a:t>
            </a:r>
            <a:r>
              <a:rPr lang="hr-HR" sz="2800" b="1" dirty="0">
                <a:solidFill>
                  <a:srgbClr val="C00000"/>
                </a:solidFill>
                <a:hlinkClick r:id="rId4" action="ppaction://hlinkfile"/>
              </a:rPr>
              <a:t>“</a:t>
            </a:r>
            <a:endParaRPr lang="hr-HR" sz="2800" dirty="0">
              <a:solidFill>
                <a:srgbClr val="C0000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395" y="3955977"/>
            <a:ext cx="3014639" cy="40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hr-HR" altLang="sr-Latn-RS" b="1" dirty="0" smtClean="0">
                <a:solidFill>
                  <a:srgbClr val="C00000"/>
                </a:solidFill>
              </a:rPr>
              <a:t>RAZLIČITI PEDAGOŠKI PRISTUPI U OBRAZOVANJU</a:t>
            </a:r>
            <a:endParaRPr lang="hr-HR" altLang="sr-Latn-RS" dirty="0" smtClean="0">
              <a:solidFill>
                <a:srgbClr val="C00000"/>
              </a:solidFill>
            </a:endParaRPr>
          </a:p>
        </p:txBody>
      </p:sp>
      <p:sp>
        <p:nvSpPr>
          <p:cNvPr id="20483" name="Rezervirano mjesto sadržaja 2"/>
          <p:cNvSpPr>
            <a:spLocks noGrp="1"/>
          </p:cNvSpPr>
          <p:nvPr>
            <p:ph idx="1"/>
          </p:nvPr>
        </p:nvSpPr>
        <p:spPr>
          <a:xfrm>
            <a:off x="4044951" y="5084763"/>
            <a:ext cx="5762625" cy="754062"/>
          </a:xfrm>
        </p:spPr>
        <p:txBody>
          <a:bodyPr/>
          <a:lstStyle/>
          <a:p>
            <a:pPr eaLnBrk="1" hangingPunct="1"/>
            <a:r>
              <a:rPr lang="hr-HR" altLang="sr-Latn-RS" b="1" smtClean="0">
                <a:solidFill>
                  <a:srgbClr val="C00000"/>
                </a:solidFill>
              </a:rPr>
              <a:t>DRUGA GIMNAZIJA U WALDORFSKOJ ŠKOLI</a:t>
            </a:r>
          </a:p>
          <a:p>
            <a:pPr eaLnBrk="1" hangingPunct="1"/>
            <a:endParaRPr lang="hr-HR" altLang="sr-Latn-RS" smtClean="0">
              <a:solidFill>
                <a:srgbClr val="A7253B"/>
              </a:solidFill>
            </a:endParaRPr>
          </a:p>
        </p:txBody>
      </p:sp>
      <p:pic>
        <p:nvPicPr>
          <p:cNvPr id="20484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01" y="2852739"/>
            <a:ext cx="173672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7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jajn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854</TotalTime>
  <Words>1741</Words>
  <Application>Microsoft Office PowerPoint</Application>
  <PresentationFormat>Široki zaslon</PresentationFormat>
  <Paragraphs>330</Paragraphs>
  <Slides>65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65</vt:i4>
      </vt:variant>
    </vt:vector>
  </HeadingPairs>
  <TitlesOfParts>
    <vt:vector size="75" baseType="lpstr">
      <vt:lpstr>Arial</vt:lpstr>
      <vt:lpstr>Calibri</vt:lpstr>
      <vt:lpstr>Calibri Light</vt:lpstr>
      <vt:lpstr>Century Gothic</vt:lpstr>
      <vt:lpstr>Tahoma</vt:lpstr>
      <vt:lpstr>Times New Roman</vt:lpstr>
      <vt:lpstr>Wingdings 3</vt:lpstr>
      <vt:lpstr>Pramen</vt:lpstr>
      <vt:lpstr>Prilagođeni dizajn</vt:lpstr>
      <vt:lpstr>1_Prilagođeni dizajn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RAZLIČITI PEDAGOŠKI PRISTUPI U OBRAZOVANJU</vt:lpstr>
      <vt:lpstr>PowerPointova prezentacija</vt:lpstr>
      <vt:lpstr>PowerPointova prezentacija</vt:lpstr>
      <vt:lpstr>PowerPointova prezentacija</vt:lpstr>
      <vt:lpstr>PowerPointova prezentacija</vt:lpstr>
      <vt:lpstr>PROJEKT</vt:lpstr>
      <vt:lpstr>Korisnici projekta</vt:lpstr>
      <vt:lpstr>PowerPointova prezentacija</vt:lpstr>
      <vt:lpstr>Razrada specifičnih ciljeva i aktivnosti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Waldorfska pedagogija</vt:lpstr>
      <vt:lpstr>PowerPointova prezentacija</vt:lpstr>
      <vt:lpstr>PowerPointova prezentacija</vt:lpstr>
      <vt:lpstr>PowerPointova prezentacija</vt:lpstr>
      <vt:lpstr>MI  U WALDORFSKOJ ŠKOLI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RADIONICE U WALDORF ŠKOLI</vt:lpstr>
      <vt:lpstr>PowerPointova prezentacija</vt:lpstr>
      <vt:lpstr>PowerPointova prezentacija</vt:lpstr>
      <vt:lpstr>PowerPointova prezentacija</vt:lpstr>
      <vt:lpstr>POKLADNI UTORAK U II. GIMNAZIJI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Zadivio me posjet Waldorfskoj školi. Način rada  ove škole puno je drugačiji od našega. Odnos između učenika i profesora je izuzetan i to mi se sviđa.  I tu nema diskriminacije, odnos prema svim učenicima je isti.  I među učenicima vlada poseban odnos,  uvažavaju se sve razlike u stavovima i mišljenju …Svi su jednaki.  Sviđa mi se što djecu uče da budu svoji, maštoviti i da ne uče napamet.                                                                                                                Ante Subašić, 1.c</vt:lpstr>
      <vt:lpstr>"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INFO KNJIŽICA PROJEKTA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Izvori: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Inkluzija</dc:title>
  <dc:creator>Korisnik</dc:creator>
  <cp:lastModifiedBy>Korisnik</cp:lastModifiedBy>
  <cp:revision>133</cp:revision>
  <dcterms:created xsi:type="dcterms:W3CDTF">2016-09-28T06:37:23Z</dcterms:created>
  <dcterms:modified xsi:type="dcterms:W3CDTF">2016-11-21T12:30:32Z</dcterms:modified>
</cp:coreProperties>
</file>