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9" name="Shape 11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92" name="Shape 92"/>
          <p:cNvSpPr/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93" name="Shape 93"/>
          <p:cNvSpPr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2" name="Shape 10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1" name="Shape 111"/>
          <p:cNvSpPr/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hape 11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Naslovni slajd 0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" name="Shape 21"/>
          <p:cNvSpPr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>
                <a:solidFill>
                  <a:srgbClr val="FFFFFF"/>
                </a:solidFill>
              </a:defRPr>
            </a:lvl1pPr>
            <a:lvl2pPr marL="0" indent="457200" algn="ctr">
              <a:buSzTx/>
              <a:buFontTx/>
              <a:buNone/>
              <a:defRPr sz="2400">
                <a:solidFill>
                  <a:srgbClr val="FFFFFF"/>
                </a:solidFill>
              </a:defRPr>
            </a:lvl2pPr>
            <a:lvl3pPr marL="0" indent="914400" algn="ctr">
              <a:buSzTx/>
              <a:buFontTx/>
              <a:buNone/>
              <a:defRPr sz="2400">
                <a:solidFill>
                  <a:srgbClr val="FFFFFF"/>
                </a:solidFill>
              </a:defRPr>
            </a:lvl3pPr>
            <a:lvl4pPr marL="0" indent="1371600" algn="ctr">
              <a:buSzTx/>
              <a:buFontTx/>
              <a:buNone/>
              <a:defRPr sz="2400">
                <a:solidFill>
                  <a:srgbClr val="FFFFFF"/>
                </a:solidFill>
              </a:defRPr>
            </a:lvl4pPr>
            <a:lvl5pPr marL="0" indent="1828800" algn="ctr">
              <a:buSzTx/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0" name="Shape 3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39" name="Shape 39"/>
          <p:cNvSpPr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4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Shape 48"/>
          <p:cNvSpPr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59" name="Shape 5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82" name="Shape 82"/>
          <p:cNvSpPr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" name="Shape 83"/>
          <p:cNvSpPr/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84" name="Shape 8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-1" y="0"/>
            <a:ext cx="12188954" cy="6858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22" name="image1.jpeg" descr="Slika na kojoj se prikazuje na otvorenom, vožnja, val&#10;&#10;Opis je automatski generiran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rcRect l="0" t="8295" r="0" b="16685"/>
          <a:stretch>
            <a:fillRect/>
          </a:stretch>
        </p:blipFill>
        <p:spPr>
          <a:xfrm>
            <a:off x="19" y="10"/>
            <a:ext cx="12188811" cy="6857990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Shape 123"/>
          <p:cNvSpPr/>
          <p:nvPr>
            <p:ph type="title"/>
          </p:nvPr>
        </p:nvSpPr>
        <p:spPr>
          <a:xfrm>
            <a:off x="1527047" y="1124711"/>
            <a:ext cx="9144001" cy="3063241"/>
          </a:xfrm>
          <a:prstGeom prst="rect">
            <a:avLst/>
          </a:prstGeom>
        </p:spPr>
        <p:txBody>
          <a:bodyPr/>
          <a:lstStyle/>
          <a:p>
            <a:pPr>
              <a:defRPr sz="6600">
                <a:latin typeface="Barlow"/>
                <a:ea typeface="Barlow"/>
                <a:cs typeface="Barlow"/>
                <a:sym typeface="Barlow"/>
              </a:defRPr>
            </a:pPr>
            <a:r>
              <a:t>Svjetski dan voda</a:t>
            </a:r>
          </a:p>
          <a:p>
            <a:pPr>
              <a:defRPr sz="6600">
                <a:latin typeface="Barlow"/>
                <a:ea typeface="Barlow"/>
                <a:cs typeface="Barlow"/>
                <a:sym typeface="Barlow"/>
              </a:defRPr>
            </a:pPr>
            <a:r>
              <a:t>Dan planeta Zemlje</a:t>
            </a:r>
          </a:p>
        </p:txBody>
      </p:sp>
      <p:sp>
        <p:nvSpPr>
          <p:cNvPr id="124" name="Shape 124"/>
          <p:cNvSpPr/>
          <p:nvPr>
            <p:ph type="body" sz="quarter" idx="1"/>
          </p:nvPr>
        </p:nvSpPr>
        <p:spPr>
          <a:xfrm>
            <a:off x="1527047" y="4599432"/>
            <a:ext cx="9144001" cy="1227521"/>
          </a:xfrm>
          <a:prstGeom prst="rect">
            <a:avLst/>
          </a:prstGeom>
        </p:spPr>
        <p:txBody>
          <a:bodyPr/>
          <a:lstStyle>
            <a:lvl1pPr>
              <a:defRPr>
                <a:latin typeface="Barlow"/>
                <a:ea typeface="Barlow"/>
                <a:cs typeface="Barlow"/>
                <a:sym typeface="Barlow"/>
              </a:defRPr>
            </a:lvl1pPr>
          </a:lstStyle>
          <a:p>
            <a:pPr/>
            <a:r>
              <a:t>izložba fotografija snimljenih povodom Svjetskog dana voda i Dana planeta Zemlje</a:t>
            </a:r>
          </a:p>
        </p:txBody>
      </p:sp>
      <p:grpSp>
        <p:nvGrpSpPr>
          <p:cNvPr id="127" name="Group 127"/>
          <p:cNvGrpSpPr/>
          <p:nvPr/>
        </p:nvGrpSpPr>
        <p:grpSpPr>
          <a:xfrm>
            <a:off x="3974100" y="4348246"/>
            <a:ext cx="4243996" cy="55234"/>
            <a:chOff x="0" y="0"/>
            <a:chExt cx="4243995" cy="55232"/>
          </a:xfrm>
        </p:grpSpPr>
        <p:sp>
          <p:nvSpPr>
            <p:cNvPr id="125" name="Shape 125"/>
            <p:cNvSpPr/>
            <p:nvPr/>
          </p:nvSpPr>
          <p:spPr>
            <a:xfrm>
              <a:off x="-1" y="6522"/>
              <a:ext cx="4243696" cy="48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8" h="14183" fill="norm" stroke="1" extrusionOk="0">
                  <a:moveTo>
                    <a:pt x="0" y="4034"/>
                  </a:moveTo>
                  <a:cubicBezTo>
                    <a:pt x="732" y="8876"/>
                    <a:pt x="1358" y="8357"/>
                    <a:pt x="2654" y="4034"/>
                  </a:cubicBezTo>
                  <a:cubicBezTo>
                    <a:pt x="3950" y="-289"/>
                    <a:pt x="4146" y="-1022"/>
                    <a:pt x="5091" y="4034"/>
                  </a:cubicBezTo>
                  <a:cubicBezTo>
                    <a:pt x="6037" y="9089"/>
                    <a:pt x="6884" y="-2811"/>
                    <a:pt x="7745" y="4034"/>
                  </a:cubicBezTo>
                  <a:cubicBezTo>
                    <a:pt x="8605" y="10878"/>
                    <a:pt x="9617" y="5743"/>
                    <a:pt x="10830" y="4034"/>
                  </a:cubicBezTo>
                  <a:cubicBezTo>
                    <a:pt x="12043" y="2324"/>
                    <a:pt x="13338" y="-4118"/>
                    <a:pt x="14131" y="4034"/>
                  </a:cubicBezTo>
                  <a:cubicBezTo>
                    <a:pt x="14925" y="12186"/>
                    <a:pt x="15939" y="-3267"/>
                    <a:pt x="17649" y="4034"/>
                  </a:cubicBezTo>
                  <a:cubicBezTo>
                    <a:pt x="19358" y="11334"/>
                    <a:pt x="20447" y="4928"/>
                    <a:pt x="21598" y="4034"/>
                  </a:cubicBezTo>
                  <a:cubicBezTo>
                    <a:pt x="21596" y="5828"/>
                    <a:pt x="21598" y="7462"/>
                    <a:pt x="21598" y="9359"/>
                  </a:cubicBezTo>
                  <a:cubicBezTo>
                    <a:pt x="20449" y="2351"/>
                    <a:pt x="19516" y="7928"/>
                    <a:pt x="18297" y="9359"/>
                  </a:cubicBezTo>
                  <a:cubicBezTo>
                    <a:pt x="17077" y="10789"/>
                    <a:pt x="16308" y="4869"/>
                    <a:pt x="14779" y="9359"/>
                  </a:cubicBezTo>
                  <a:cubicBezTo>
                    <a:pt x="13251" y="13848"/>
                    <a:pt x="12857" y="17482"/>
                    <a:pt x="11262" y="9359"/>
                  </a:cubicBezTo>
                  <a:cubicBezTo>
                    <a:pt x="9667" y="1235"/>
                    <a:pt x="10008" y="12679"/>
                    <a:pt x="8825" y="9359"/>
                  </a:cubicBezTo>
                  <a:cubicBezTo>
                    <a:pt x="7641" y="6038"/>
                    <a:pt x="6839" y="7671"/>
                    <a:pt x="5523" y="9359"/>
                  </a:cubicBezTo>
                  <a:cubicBezTo>
                    <a:pt x="4208" y="11046"/>
                    <a:pt x="3961" y="14401"/>
                    <a:pt x="2654" y="9359"/>
                  </a:cubicBezTo>
                  <a:cubicBezTo>
                    <a:pt x="1347" y="4316"/>
                    <a:pt x="612" y="5277"/>
                    <a:pt x="0" y="9359"/>
                  </a:cubicBezTo>
                  <a:cubicBezTo>
                    <a:pt x="4" y="7178"/>
                    <a:pt x="-2" y="6416"/>
                    <a:pt x="0" y="4034"/>
                  </a:cubicBezTo>
                  <a:close/>
                </a:path>
              </a:pathLst>
            </a:custGeom>
            <a:solidFill>
              <a:srgbClr val="FFFFFF">
                <a:alpha val="7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6" name="Shape 126"/>
            <p:cNvSpPr/>
            <p:nvPr/>
          </p:nvSpPr>
          <p:spPr>
            <a:xfrm>
              <a:off x="60" y="-1"/>
              <a:ext cx="4243936" cy="46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14334" fill="norm" stroke="1" extrusionOk="0">
                  <a:moveTo>
                    <a:pt x="0" y="6315"/>
                  </a:moveTo>
                  <a:cubicBezTo>
                    <a:pt x="1086" y="-195"/>
                    <a:pt x="1565" y="700"/>
                    <a:pt x="2437" y="6315"/>
                  </a:cubicBezTo>
                  <a:cubicBezTo>
                    <a:pt x="3310" y="11930"/>
                    <a:pt x="4229" y="-267"/>
                    <a:pt x="4874" y="6315"/>
                  </a:cubicBezTo>
                  <a:cubicBezTo>
                    <a:pt x="5519" y="12897"/>
                    <a:pt x="6624" y="14102"/>
                    <a:pt x="7743" y="6315"/>
                  </a:cubicBezTo>
                  <a:cubicBezTo>
                    <a:pt x="8863" y="-1472"/>
                    <a:pt x="10026" y="-2716"/>
                    <a:pt x="11260" y="6315"/>
                  </a:cubicBezTo>
                  <a:cubicBezTo>
                    <a:pt x="12494" y="15346"/>
                    <a:pt x="13021" y="4829"/>
                    <a:pt x="13913" y="6315"/>
                  </a:cubicBezTo>
                  <a:cubicBezTo>
                    <a:pt x="14805" y="7802"/>
                    <a:pt x="15761" y="2159"/>
                    <a:pt x="16566" y="6315"/>
                  </a:cubicBezTo>
                  <a:cubicBezTo>
                    <a:pt x="17371" y="10471"/>
                    <a:pt x="20253" y="3178"/>
                    <a:pt x="21594" y="6315"/>
                  </a:cubicBezTo>
                  <a:cubicBezTo>
                    <a:pt x="21599" y="9097"/>
                    <a:pt x="21592" y="9216"/>
                    <a:pt x="21594" y="11983"/>
                  </a:cubicBezTo>
                  <a:cubicBezTo>
                    <a:pt x="20654" y="15999"/>
                    <a:pt x="19899" y="7294"/>
                    <a:pt x="18294" y="11983"/>
                  </a:cubicBezTo>
                  <a:cubicBezTo>
                    <a:pt x="16689" y="16673"/>
                    <a:pt x="16894" y="5083"/>
                    <a:pt x="15641" y="11983"/>
                  </a:cubicBezTo>
                  <a:cubicBezTo>
                    <a:pt x="14387" y="18884"/>
                    <a:pt x="14083" y="6893"/>
                    <a:pt x="12988" y="11983"/>
                  </a:cubicBezTo>
                  <a:cubicBezTo>
                    <a:pt x="11893" y="17074"/>
                    <a:pt x="11103" y="12367"/>
                    <a:pt x="9687" y="11983"/>
                  </a:cubicBezTo>
                  <a:cubicBezTo>
                    <a:pt x="8270" y="11599"/>
                    <a:pt x="7927" y="13808"/>
                    <a:pt x="6170" y="11983"/>
                  </a:cubicBezTo>
                  <a:cubicBezTo>
                    <a:pt x="4413" y="10159"/>
                    <a:pt x="4450" y="11159"/>
                    <a:pt x="3733" y="11983"/>
                  </a:cubicBezTo>
                  <a:cubicBezTo>
                    <a:pt x="3016" y="12808"/>
                    <a:pt x="934" y="10888"/>
                    <a:pt x="0" y="11983"/>
                  </a:cubicBezTo>
                  <a:cubicBezTo>
                    <a:pt x="-1" y="10723"/>
                    <a:pt x="3" y="8118"/>
                    <a:pt x="0" y="6315"/>
                  </a:cubicBezTo>
                  <a:close/>
                </a:path>
              </a:pathLst>
            </a:custGeom>
            <a:noFill/>
            <a:ln w="44450" cap="rnd">
              <a:solidFill>
                <a:srgbClr val="FFFFFF">
                  <a:alpha val="7500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128" name="Shape 128"/>
          <p:cNvSpPr/>
          <p:nvPr/>
        </p:nvSpPr>
        <p:spPr>
          <a:xfrm flipV="1">
            <a:off x="819546" y="707664"/>
            <a:ext cx="10552262" cy="54494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489" fill="norm" stroke="1" extrusionOk="0">
                <a:moveTo>
                  <a:pt x="39" y="80"/>
                </a:moveTo>
                <a:cubicBezTo>
                  <a:pt x="510" y="136"/>
                  <a:pt x="717" y="164"/>
                  <a:pt x="1166" y="80"/>
                </a:cubicBezTo>
                <a:cubicBezTo>
                  <a:pt x="1615" y="-5"/>
                  <a:pt x="1594" y="23"/>
                  <a:pt x="1864" y="80"/>
                </a:cubicBezTo>
                <a:cubicBezTo>
                  <a:pt x="2134" y="136"/>
                  <a:pt x="2983" y="19"/>
                  <a:pt x="3636" y="80"/>
                </a:cubicBezTo>
                <a:cubicBezTo>
                  <a:pt x="4289" y="141"/>
                  <a:pt x="4351" y="108"/>
                  <a:pt x="4763" y="80"/>
                </a:cubicBezTo>
                <a:cubicBezTo>
                  <a:pt x="5176" y="51"/>
                  <a:pt x="5642" y="9"/>
                  <a:pt x="5891" y="80"/>
                </a:cubicBezTo>
                <a:cubicBezTo>
                  <a:pt x="6140" y="150"/>
                  <a:pt x="6871" y="112"/>
                  <a:pt x="7663" y="80"/>
                </a:cubicBezTo>
                <a:cubicBezTo>
                  <a:pt x="8455" y="47"/>
                  <a:pt x="8227" y="67"/>
                  <a:pt x="8576" y="80"/>
                </a:cubicBezTo>
                <a:cubicBezTo>
                  <a:pt x="8925" y="92"/>
                  <a:pt x="9709" y="149"/>
                  <a:pt x="10348" y="80"/>
                </a:cubicBezTo>
                <a:cubicBezTo>
                  <a:pt x="10986" y="11"/>
                  <a:pt x="11603" y="10"/>
                  <a:pt x="12119" y="80"/>
                </a:cubicBezTo>
                <a:cubicBezTo>
                  <a:pt x="12636" y="150"/>
                  <a:pt x="12924" y="199"/>
                  <a:pt x="13462" y="80"/>
                </a:cubicBezTo>
                <a:cubicBezTo>
                  <a:pt x="14000" y="-40"/>
                  <a:pt x="14555" y="42"/>
                  <a:pt x="15234" y="80"/>
                </a:cubicBezTo>
                <a:cubicBezTo>
                  <a:pt x="15912" y="118"/>
                  <a:pt x="16059" y="44"/>
                  <a:pt x="16361" y="80"/>
                </a:cubicBezTo>
                <a:cubicBezTo>
                  <a:pt x="16663" y="116"/>
                  <a:pt x="16970" y="0"/>
                  <a:pt x="17489" y="80"/>
                </a:cubicBezTo>
                <a:cubicBezTo>
                  <a:pt x="18008" y="159"/>
                  <a:pt x="18408" y="196"/>
                  <a:pt x="19046" y="80"/>
                </a:cubicBezTo>
                <a:cubicBezTo>
                  <a:pt x="19683" y="-37"/>
                  <a:pt x="19930" y="-14"/>
                  <a:pt x="20173" y="80"/>
                </a:cubicBezTo>
                <a:cubicBezTo>
                  <a:pt x="20417" y="174"/>
                  <a:pt x="21219" y="64"/>
                  <a:pt x="21516" y="80"/>
                </a:cubicBezTo>
                <a:cubicBezTo>
                  <a:pt x="21535" y="854"/>
                  <a:pt x="21584" y="2006"/>
                  <a:pt x="21516" y="3177"/>
                </a:cubicBezTo>
                <a:cubicBezTo>
                  <a:pt x="21447" y="4347"/>
                  <a:pt x="21558" y="5300"/>
                  <a:pt x="21516" y="6060"/>
                </a:cubicBezTo>
                <a:cubicBezTo>
                  <a:pt x="21473" y="6820"/>
                  <a:pt x="21578" y="8351"/>
                  <a:pt x="21516" y="8943"/>
                </a:cubicBezTo>
                <a:cubicBezTo>
                  <a:pt x="21453" y="9535"/>
                  <a:pt x="21467" y="10243"/>
                  <a:pt x="21516" y="10972"/>
                </a:cubicBezTo>
                <a:cubicBezTo>
                  <a:pt x="21564" y="11701"/>
                  <a:pt x="21506" y="12327"/>
                  <a:pt x="21516" y="13215"/>
                </a:cubicBezTo>
                <a:cubicBezTo>
                  <a:pt x="21525" y="14103"/>
                  <a:pt x="21478" y="15390"/>
                  <a:pt x="21516" y="16098"/>
                </a:cubicBezTo>
                <a:cubicBezTo>
                  <a:pt x="21553" y="16806"/>
                  <a:pt x="21575" y="17845"/>
                  <a:pt x="21516" y="18554"/>
                </a:cubicBezTo>
                <a:cubicBezTo>
                  <a:pt x="21456" y="19263"/>
                  <a:pt x="21478" y="20769"/>
                  <a:pt x="21516" y="21437"/>
                </a:cubicBezTo>
                <a:cubicBezTo>
                  <a:pt x="20964" y="21554"/>
                  <a:pt x="20523" y="21435"/>
                  <a:pt x="19959" y="21437"/>
                </a:cubicBezTo>
                <a:cubicBezTo>
                  <a:pt x="19394" y="21440"/>
                  <a:pt x="19550" y="21464"/>
                  <a:pt x="19261" y="21437"/>
                </a:cubicBezTo>
                <a:cubicBezTo>
                  <a:pt x="18971" y="21411"/>
                  <a:pt x="18273" y="21315"/>
                  <a:pt x="17918" y="21437"/>
                </a:cubicBezTo>
                <a:cubicBezTo>
                  <a:pt x="17564" y="21560"/>
                  <a:pt x="17222" y="21413"/>
                  <a:pt x="17005" y="21437"/>
                </a:cubicBezTo>
                <a:cubicBezTo>
                  <a:pt x="16789" y="21461"/>
                  <a:pt x="16199" y="21459"/>
                  <a:pt x="15448" y="21437"/>
                </a:cubicBezTo>
                <a:cubicBezTo>
                  <a:pt x="14697" y="21415"/>
                  <a:pt x="14957" y="21447"/>
                  <a:pt x="14536" y="21437"/>
                </a:cubicBezTo>
                <a:cubicBezTo>
                  <a:pt x="14114" y="21428"/>
                  <a:pt x="13399" y="21510"/>
                  <a:pt x="12978" y="21437"/>
                </a:cubicBezTo>
                <a:cubicBezTo>
                  <a:pt x="12558" y="21364"/>
                  <a:pt x="12511" y="21385"/>
                  <a:pt x="12280" y="21437"/>
                </a:cubicBezTo>
                <a:cubicBezTo>
                  <a:pt x="12050" y="21490"/>
                  <a:pt x="11364" y="21523"/>
                  <a:pt x="10723" y="21437"/>
                </a:cubicBezTo>
                <a:cubicBezTo>
                  <a:pt x="10083" y="21352"/>
                  <a:pt x="10175" y="21479"/>
                  <a:pt x="9811" y="21437"/>
                </a:cubicBezTo>
                <a:cubicBezTo>
                  <a:pt x="9446" y="21396"/>
                  <a:pt x="9446" y="21400"/>
                  <a:pt x="9113" y="21437"/>
                </a:cubicBezTo>
                <a:cubicBezTo>
                  <a:pt x="8780" y="21475"/>
                  <a:pt x="8570" y="21477"/>
                  <a:pt x="8200" y="21437"/>
                </a:cubicBezTo>
                <a:cubicBezTo>
                  <a:pt x="7830" y="21398"/>
                  <a:pt x="7221" y="21489"/>
                  <a:pt x="6643" y="21437"/>
                </a:cubicBezTo>
                <a:cubicBezTo>
                  <a:pt x="6065" y="21386"/>
                  <a:pt x="5930" y="21516"/>
                  <a:pt x="5730" y="21437"/>
                </a:cubicBezTo>
                <a:cubicBezTo>
                  <a:pt x="5530" y="21359"/>
                  <a:pt x="5191" y="21466"/>
                  <a:pt x="5032" y="21437"/>
                </a:cubicBezTo>
                <a:cubicBezTo>
                  <a:pt x="4872" y="21409"/>
                  <a:pt x="4337" y="21356"/>
                  <a:pt x="4119" y="21437"/>
                </a:cubicBezTo>
                <a:cubicBezTo>
                  <a:pt x="3901" y="21519"/>
                  <a:pt x="3251" y="21423"/>
                  <a:pt x="2992" y="21437"/>
                </a:cubicBezTo>
                <a:cubicBezTo>
                  <a:pt x="2732" y="21452"/>
                  <a:pt x="2053" y="21376"/>
                  <a:pt x="1649" y="21437"/>
                </a:cubicBezTo>
                <a:cubicBezTo>
                  <a:pt x="1245" y="21499"/>
                  <a:pt x="781" y="21300"/>
                  <a:pt x="39" y="21437"/>
                </a:cubicBezTo>
                <a:cubicBezTo>
                  <a:pt x="-8" y="20659"/>
                  <a:pt x="-16" y="19839"/>
                  <a:pt x="39" y="18341"/>
                </a:cubicBezTo>
                <a:cubicBezTo>
                  <a:pt x="93" y="16842"/>
                  <a:pt x="7" y="16629"/>
                  <a:pt x="39" y="15671"/>
                </a:cubicBezTo>
                <a:cubicBezTo>
                  <a:pt x="70" y="14713"/>
                  <a:pt x="39" y="14320"/>
                  <a:pt x="39" y="13001"/>
                </a:cubicBezTo>
                <a:cubicBezTo>
                  <a:pt x="38" y="11682"/>
                  <a:pt x="70" y="11050"/>
                  <a:pt x="39" y="10331"/>
                </a:cubicBezTo>
                <a:cubicBezTo>
                  <a:pt x="7" y="9613"/>
                  <a:pt x="69" y="8362"/>
                  <a:pt x="39" y="7662"/>
                </a:cubicBezTo>
                <a:cubicBezTo>
                  <a:pt x="8" y="6962"/>
                  <a:pt x="-12" y="6406"/>
                  <a:pt x="39" y="5206"/>
                </a:cubicBezTo>
                <a:cubicBezTo>
                  <a:pt x="89" y="4006"/>
                  <a:pt x="43" y="1182"/>
                  <a:pt x="39" y="80"/>
                </a:cubicBezTo>
                <a:close/>
              </a:path>
            </a:pathLst>
          </a:custGeom>
          <a:ln w="47625" cap="rnd">
            <a:solidFill>
              <a:srgbClr val="FFFFFF">
                <a:alpha val="75000"/>
              </a:srgbClr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 </a:t>
            </a:r>
          </a:p>
        </p:txBody>
      </p:sp>
      <p:pic>
        <p:nvPicPr>
          <p:cNvPr id="171" name="image11.jpeg" descr="Slika na kojoj se prikazuje voda, nebo, na otvorenom, ponad&#10;&#10;Opis je automatski generira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130" y="254276"/>
            <a:ext cx="7651350" cy="5738514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hape 172"/>
          <p:cNvSpPr/>
          <p:nvPr/>
        </p:nvSpPr>
        <p:spPr>
          <a:xfrm>
            <a:off x="838199" y="6123542"/>
            <a:ext cx="6097556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Barlow"/>
                <a:ea typeface="Barlow"/>
                <a:cs typeface="Barlow"/>
                <a:sym typeface="Barlow"/>
              </a:defRPr>
            </a:lvl1pPr>
          </a:lstStyle>
          <a:p>
            <a:pPr/>
            <a:r>
              <a:t>Tina Bakota, 4.c</a:t>
            </a:r>
          </a:p>
        </p:txBody>
      </p:sp>
      <p:sp>
        <p:nvSpPr>
          <p:cNvPr id="173" name="Shape 173"/>
          <p:cNvSpPr/>
          <p:nvPr/>
        </p:nvSpPr>
        <p:spPr>
          <a:xfrm>
            <a:off x="7984985" y="4176363"/>
            <a:ext cx="3950874" cy="122174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1A171B"/>
                </a:solidFill>
                <a:latin typeface="Barlow"/>
                <a:ea typeface="Barlow"/>
                <a:cs typeface="Barlow"/>
                <a:sym typeface="Barlow"/>
              </a:defRPr>
            </a:pPr>
            <a:r>
              <a:t>Čovjek može mjesec dana preživjeti bez hrane, ali samo </a:t>
            </a:r>
            <a:r>
              <a:rPr b="1"/>
              <a:t>tjedan dana bez vode</a:t>
            </a:r>
            <a:r>
              <a:t>. </a:t>
            </a:r>
            <a:b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  </a:t>
            </a:r>
          </a:p>
        </p:txBody>
      </p:sp>
      <p:pic>
        <p:nvPicPr>
          <p:cNvPr id="176" name="image1.jpeg" descr="Slika na kojoj se prikazuje na otvorenom, vožnja, val&#10;&#10;Opis je automatski generira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2827" y="209887"/>
            <a:ext cx="7520542" cy="5640406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Shape 177"/>
          <p:cNvSpPr/>
          <p:nvPr/>
        </p:nvSpPr>
        <p:spPr>
          <a:xfrm>
            <a:off x="602827" y="6005529"/>
            <a:ext cx="6097556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Barlow"/>
                <a:ea typeface="Barlow"/>
                <a:cs typeface="Barlow"/>
                <a:sym typeface="Barlow"/>
              </a:defRPr>
            </a:lvl1pPr>
          </a:lstStyle>
          <a:p>
            <a:pPr/>
            <a:r>
              <a:t>Jelena Ljuboš, 2.a</a:t>
            </a:r>
          </a:p>
        </p:txBody>
      </p:sp>
      <p:sp>
        <p:nvSpPr>
          <p:cNvPr id="178" name="Shape 178"/>
          <p:cNvSpPr/>
          <p:nvPr/>
        </p:nvSpPr>
        <p:spPr>
          <a:xfrm>
            <a:off x="8364983" y="2770702"/>
            <a:ext cx="3504462" cy="94234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1A171B"/>
                </a:solidFill>
                <a:latin typeface="Barlow"/>
                <a:ea typeface="Barlow"/>
                <a:cs typeface="Barlow"/>
                <a:sym typeface="Barlow"/>
              </a:defRPr>
            </a:pPr>
            <a:r>
              <a:t>Ako svaku sekundu kapne voda iz</a:t>
            </a:r>
            <a:r>
              <a:rPr b="1"/>
              <a:t> pokvarene slavine</a:t>
            </a:r>
            <a:r>
              <a:t>, godišnje iscuri čak </a:t>
            </a:r>
            <a:r>
              <a:rPr b="1"/>
              <a:t>760 litara vode</a:t>
            </a:r>
            <a:r>
              <a:t>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>
            <p:ph type="title"/>
          </p:nvPr>
        </p:nvSpPr>
        <p:spPr>
          <a:xfrm>
            <a:off x="3819698" y="2910209"/>
            <a:ext cx="4552604" cy="1037582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/>
          <a:lstStyle>
            <a:lvl1pPr algn="ctr">
              <a:defRPr>
                <a:latin typeface="Barlow"/>
                <a:ea typeface="Barlow"/>
                <a:cs typeface="Barlow"/>
                <a:sym typeface="Barlow"/>
              </a:defRPr>
            </a:lvl1pPr>
          </a:lstStyle>
          <a:p>
            <a:pPr/>
            <a:r>
              <a:t>Hvala na pažnji!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/>
        </p:nvSpPr>
        <p:spPr>
          <a:xfrm>
            <a:off x="0" y="0"/>
            <a:ext cx="5614877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31" name="image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Shape 132"/>
          <p:cNvSpPr/>
          <p:nvPr/>
        </p:nvSpPr>
        <p:spPr>
          <a:xfrm>
            <a:off x="-1" y="738618"/>
            <a:ext cx="5000440" cy="54009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35" y="0"/>
                </a:moveTo>
                <a:cubicBezTo>
                  <a:pt x="16377" y="0"/>
                  <a:pt x="21600" y="4835"/>
                  <a:pt x="21600" y="10800"/>
                </a:cubicBezTo>
                <a:cubicBezTo>
                  <a:pt x="21600" y="16765"/>
                  <a:pt x="16377" y="21600"/>
                  <a:pt x="9935" y="21600"/>
                </a:cubicBezTo>
                <a:cubicBezTo>
                  <a:pt x="5908" y="21600"/>
                  <a:pt x="2358" y="19711"/>
                  <a:pt x="262" y="16838"/>
                </a:cubicBezTo>
                <a:lnTo>
                  <a:pt x="0" y="16439"/>
                </a:lnTo>
                <a:lnTo>
                  <a:pt x="0" y="5161"/>
                </a:lnTo>
                <a:lnTo>
                  <a:pt x="262" y="4762"/>
                </a:lnTo>
                <a:cubicBezTo>
                  <a:pt x="2358" y="1889"/>
                  <a:pt x="5908" y="0"/>
                  <a:pt x="9935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33" name="image3.png"/>
          <p:cNvPicPr>
            <a:picLocks noChangeAspect="1"/>
          </p:cNvPicPr>
          <p:nvPr/>
        </p:nvPicPr>
        <p:blipFill>
          <a:blip r:embed="rId3">
            <a:extLst/>
          </a:blip>
          <a:srcRect l="1753" t="0" r="2704" b="0"/>
          <a:stretch>
            <a:fillRect/>
          </a:stretch>
        </p:blipFill>
        <p:spPr>
          <a:xfrm>
            <a:off x="20" y="907231"/>
            <a:ext cx="4837907" cy="50635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297" y="0"/>
                </a:moveTo>
                <a:cubicBezTo>
                  <a:pt x="6005" y="0"/>
                  <a:pt x="2270" y="2286"/>
                  <a:pt x="356" y="5653"/>
                </a:cubicBezTo>
                <a:lnTo>
                  <a:pt x="0" y="6360"/>
                </a:lnTo>
                <a:lnTo>
                  <a:pt x="0" y="15241"/>
                </a:lnTo>
                <a:lnTo>
                  <a:pt x="356" y="15947"/>
                </a:lnTo>
                <a:cubicBezTo>
                  <a:pt x="2270" y="19314"/>
                  <a:pt x="6005" y="21600"/>
                  <a:pt x="10297" y="21600"/>
                </a:cubicBezTo>
                <a:cubicBezTo>
                  <a:pt x="16540" y="21600"/>
                  <a:pt x="21600" y="16766"/>
                  <a:pt x="21600" y="10801"/>
                </a:cubicBezTo>
                <a:cubicBezTo>
                  <a:pt x="21600" y="4836"/>
                  <a:pt x="16540" y="0"/>
                  <a:pt x="10297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34" name="Shape 134"/>
          <p:cNvSpPr/>
          <p:nvPr>
            <p:ph type="body" sz="quarter" idx="1"/>
          </p:nvPr>
        </p:nvSpPr>
        <p:spPr>
          <a:xfrm>
            <a:off x="6032251" y="2487242"/>
            <a:ext cx="5790082" cy="1883516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anchor="ctr"/>
          <a:lstStyle/>
          <a:p>
            <a:pPr>
              <a:defRPr sz="2000">
                <a:latin typeface="Barlow"/>
                <a:ea typeface="Barlow"/>
                <a:cs typeface="Barlow"/>
                <a:sym typeface="Barlow"/>
              </a:defRPr>
            </a:pPr>
            <a:r>
              <a:t>Jeste li znali da se naša Zemlja naziva i Plavom planetom?</a:t>
            </a:r>
          </a:p>
          <a:p>
            <a:pPr>
              <a:defRPr sz="2000">
                <a:latin typeface="Barlow"/>
                <a:ea typeface="Barlow"/>
                <a:cs typeface="Barlow"/>
                <a:sym typeface="Barlow"/>
              </a:defRPr>
            </a:pPr>
            <a:r>
              <a:t>22. ožujka - obilježavanje Svjetskog dana voda</a:t>
            </a:r>
          </a:p>
          <a:p>
            <a:pPr>
              <a:defRPr sz="2000">
                <a:latin typeface="Barlow"/>
                <a:ea typeface="Barlow"/>
                <a:cs typeface="Barlow"/>
                <a:sym typeface="Barlow"/>
              </a:defRPr>
            </a:pPr>
            <a:r>
              <a:t>22. travnja - obilježavanje Dana planeta Zemlje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  </a:t>
            </a:r>
          </a:p>
        </p:txBody>
      </p:sp>
      <p:pic>
        <p:nvPicPr>
          <p:cNvPr id="137" name="image4.jpeg" descr="Slika na kojoj se prikazuje zgrada, na otvorenom, voda, nebo&#10;&#10;Opis je automatski generira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138"/>
          <p:cNvSpPr/>
          <p:nvPr/>
        </p:nvSpPr>
        <p:spPr>
          <a:xfrm>
            <a:off x="5402424" y="6102220"/>
            <a:ext cx="1959172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Barlow"/>
                <a:ea typeface="Barlow"/>
                <a:cs typeface="Barlow"/>
                <a:sym typeface="Barlow"/>
              </a:defRPr>
            </a:lvl1pPr>
          </a:lstStyle>
          <a:p>
            <a:pPr/>
            <a:r>
              <a:t>Domina Bačić, 4.e</a:t>
            </a:r>
          </a:p>
        </p:txBody>
      </p:sp>
      <p:sp>
        <p:nvSpPr>
          <p:cNvPr id="139" name="Shape 139"/>
          <p:cNvSpPr/>
          <p:nvPr/>
        </p:nvSpPr>
        <p:spPr>
          <a:xfrm>
            <a:off x="5632179" y="3381950"/>
            <a:ext cx="6097556" cy="38354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1A171B"/>
                </a:solidFill>
                <a:latin typeface="Barlow"/>
                <a:ea typeface="Barlow"/>
                <a:cs typeface="Barlow"/>
                <a:sym typeface="Barlow"/>
              </a:defRPr>
            </a:pPr>
            <a:r>
              <a:t>1,8 milijardi ljudi</a:t>
            </a:r>
            <a:r>
              <a:rPr b="0"/>
              <a:t> u svijetu piju vodu koja je </a:t>
            </a:r>
            <a:r>
              <a:t>zagađena.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 </a:t>
            </a:r>
          </a:p>
        </p:txBody>
      </p:sp>
      <p:pic>
        <p:nvPicPr>
          <p:cNvPr id="142" name="image5.jpeg" descr="Slika na kojoj se prikazuje stijena, na otvorenom, planina, stjenovito&#10;&#10;Opis je automatski generira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447" y="103994"/>
            <a:ext cx="7588899" cy="5691675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Shape 143"/>
          <p:cNvSpPr/>
          <p:nvPr/>
        </p:nvSpPr>
        <p:spPr>
          <a:xfrm>
            <a:off x="225678" y="6047919"/>
            <a:ext cx="6097556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Barlow"/>
                <a:ea typeface="Barlow"/>
                <a:cs typeface="Barlow"/>
                <a:sym typeface="Barlow"/>
              </a:defRPr>
            </a:lvl1pPr>
          </a:lstStyle>
          <a:p>
            <a:pPr/>
            <a:r>
              <a:t>Jelena Ljuboš, 2.a </a:t>
            </a:r>
          </a:p>
        </p:txBody>
      </p:sp>
      <p:sp>
        <p:nvSpPr>
          <p:cNvPr id="144" name="Shape 144"/>
          <p:cNvSpPr/>
          <p:nvPr/>
        </p:nvSpPr>
        <p:spPr>
          <a:xfrm>
            <a:off x="8327993" y="2624711"/>
            <a:ext cx="3559704" cy="66294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1A171B"/>
                </a:solidFill>
                <a:latin typeface="Barlow"/>
                <a:ea typeface="Barlow"/>
                <a:cs typeface="Barlow"/>
                <a:sym typeface="Barlow"/>
              </a:defRPr>
            </a:pPr>
            <a:r>
              <a:t>748 milijuna ljudi </a:t>
            </a:r>
            <a:r>
              <a:rPr b="0"/>
              <a:t>diljem svijeta </a:t>
            </a:r>
            <a:r>
              <a:t>nema pristup pitkoj vodi.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 </a:t>
            </a:r>
          </a:p>
        </p:txBody>
      </p:sp>
      <p:pic>
        <p:nvPicPr>
          <p:cNvPr id="147" name="image6.jpeg" descr="Slika na kojoj se prikazuje priroda, zalazak, obala&#10;&#10;Opis je automatski generira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4843" y="365125"/>
            <a:ext cx="6783825" cy="5087869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Shape 148"/>
          <p:cNvSpPr/>
          <p:nvPr/>
        </p:nvSpPr>
        <p:spPr>
          <a:xfrm>
            <a:off x="492008" y="5596916"/>
            <a:ext cx="6097556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Barlow"/>
                <a:ea typeface="Barlow"/>
                <a:cs typeface="Barlow"/>
                <a:sym typeface="Barlow"/>
              </a:defRPr>
            </a:lvl1pPr>
          </a:lstStyle>
          <a:p>
            <a:pPr/>
            <a:r>
              <a:t>Tina Bakota, 4.c</a:t>
            </a:r>
          </a:p>
        </p:txBody>
      </p:sp>
      <p:sp>
        <p:nvSpPr>
          <p:cNvPr id="149" name="Shape 149"/>
          <p:cNvSpPr/>
          <p:nvPr/>
        </p:nvSpPr>
        <p:spPr>
          <a:xfrm>
            <a:off x="7584734" y="2444239"/>
            <a:ext cx="4380406" cy="94234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1A171B"/>
                </a:solidFill>
                <a:latin typeface="Barlow"/>
                <a:ea typeface="Barlow"/>
                <a:cs typeface="Barlow"/>
                <a:sym typeface="Barlow"/>
              </a:defRPr>
            </a:pPr>
            <a:r>
              <a:t>Za </a:t>
            </a:r>
            <a:r>
              <a:rPr b="1"/>
              <a:t>jednu kupku</a:t>
            </a:r>
            <a:r>
              <a:t> potrebne su</a:t>
            </a:r>
            <a:r>
              <a:rPr b="1"/>
              <a:t> 254 litre vode</a:t>
            </a:r>
            <a:r>
              <a:t>, a tijekom</a:t>
            </a:r>
            <a:r>
              <a:rPr b="1"/>
              <a:t> tuširanja</a:t>
            </a:r>
            <a:r>
              <a:t> potroši se od </a:t>
            </a:r>
            <a:r>
              <a:rPr b="1"/>
              <a:t>35 do 100 litara vode.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 </a:t>
            </a:r>
          </a:p>
        </p:txBody>
      </p:sp>
      <p:pic>
        <p:nvPicPr>
          <p:cNvPr id="152" name="image7.jpeg" descr="Slika na kojoj se prikazuje stablo, na otvorenom, voda, priroda&#10;&#10;Opis je automatski generira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4710" y="365125"/>
            <a:ext cx="6651951" cy="4988963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Shape 153"/>
          <p:cNvSpPr/>
          <p:nvPr/>
        </p:nvSpPr>
        <p:spPr>
          <a:xfrm>
            <a:off x="224710" y="5499262"/>
            <a:ext cx="6097556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Barlow"/>
                <a:ea typeface="Barlow"/>
                <a:cs typeface="Barlow"/>
                <a:sym typeface="Barlow"/>
              </a:defRPr>
            </a:lvl1pPr>
          </a:lstStyle>
          <a:p>
            <a:pPr/>
            <a:r>
              <a:t>Anica Braun 2.a</a:t>
            </a:r>
          </a:p>
        </p:txBody>
      </p:sp>
      <p:sp>
        <p:nvSpPr>
          <p:cNvPr id="154" name="Shape 154"/>
          <p:cNvSpPr/>
          <p:nvPr/>
        </p:nvSpPr>
        <p:spPr>
          <a:xfrm>
            <a:off x="7067199" y="2534486"/>
            <a:ext cx="4923883" cy="66294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1A171B"/>
                </a:solidFill>
                <a:latin typeface="Barlow"/>
                <a:ea typeface="Barlow"/>
                <a:cs typeface="Barlow"/>
                <a:sym typeface="Barlow"/>
              </a:defRPr>
            </a:pPr>
            <a:r>
              <a:t>748 milijuna ljudi </a:t>
            </a:r>
            <a:r>
              <a:rPr b="0"/>
              <a:t>diljem svijeta </a:t>
            </a:r>
            <a:r>
              <a:t>nema pristup pitkoj vodi.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 </a:t>
            </a:r>
          </a:p>
        </p:txBody>
      </p:sp>
      <p:pic>
        <p:nvPicPr>
          <p:cNvPr id="157" name="image8.jpeg" descr="Slika na kojoj se prikazuje na otvorenom, priroda, obala&#10;&#10;Opis je automatski generira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0800000">
            <a:off x="253692" y="102722"/>
            <a:ext cx="9438063" cy="4353868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Shape 158"/>
          <p:cNvSpPr/>
          <p:nvPr/>
        </p:nvSpPr>
        <p:spPr>
          <a:xfrm>
            <a:off x="369104" y="4611494"/>
            <a:ext cx="6097556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Barlow"/>
                <a:ea typeface="Barlow"/>
                <a:cs typeface="Barlow"/>
                <a:sym typeface="Barlow"/>
              </a:defRPr>
            </a:lvl1pPr>
          </a:lstStyle>
          <a:p>
            <a:pPr/>
            <a:r>
              <a:t>Dino Visković, 2. f</a:t>
            </a:r>
          </a:p>
        </p:txBody>
      </p:sp>
      <p:sp>
        <p:nvSpPr>
          <p:cNvPr id="159" name="Shape 159"/>
          <p:cNvSpPr/>
          <p:nvPr/>
        </p:nvSpPr>
        <p:spPr>
          <a:xfrm>
            <a:off x="6239600" y="5130889"/>
            <a:ext cx="5397013" cy="38354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1A171B"/>
                </a:solidFill>
                <a:latin typeface="Barlow"/>
                <a:ea typeface="Barlow"/>
                <a:cs typeface="Barlow"/>
                <a:sym typeface="Barlow"/>
              </a:defRPr>
            </a:pPr>
            <a:r>
              <a:t>Godišnje</a:t>
            </a:r>
            <a:r>
              <a:rPr b="0"/>
              <a:t> svaki čovjek popije oko </a:t>
            </a:r>
            <a:r>
              <a:t>1.000 litara</a:t>
            </a:r>
            <a:r>
              <a:rPr b="0"/>
              <a:t> vode.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 </a:t>
            </a:r>
          </a:p>
        </p:txBody>
      </p:sp>
      <p:pic>
        <p:nvPicPr>
          <p:cNvPr id="162" name="image9.jpeg" descr="Slika na kojoj se prikazuje zeleno, zatvoreno, krastavac, povrće&#10;&#10;Opis je automatski generira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7108" y="138866"/>
            <a:ext cx="8809598" cy="4946929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Shape 163"/>
          <p:cNvSpPr/>
          <p:nvPr/>
        </p:nvSpPr>
        <p:spPr>
          <a:xfrm>
            <a:off x="437108" y="5299840"/>
            <a:ext cx="6097556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Barlow"/>
                <a:ea typeface="Barlow"/>
                <a:cs typeface="Barlow"/>
                <a:sym typeface="Barlow"/>
              </a:defRPr>
            </a:lvl1pPr>
          </a:lstStyle>
          <a:p>
            <a:pPr/>
            <a:r>
              <a:t>Jelena Ljuboš, 2.a</a:t>
            </a:r>
          </a:p>
        </p:txBody>
      </p:sp>
      <p:sp>
        <p:nvSpPr>
          <p:cNvPr id="164" name="Shape 164"/>
          <p:cNvSpPr/>
          <p:nvPr/>
        </p:nvSpPr>
        <p:spPr>
          <a:xfrm>
            <a:off x="8066061" y="5715444"/>
            <a:ext cx="3345020" cy="38354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1A171B"/>
                </a:solidFill>
                <a:latin typeface="Barlow"/>
                <a:ea typeface="Barlow"/>
                <a:cs typeface="Barlow"/>
                <a:sym typeface="Barlow"/>
              </a:defRPr>
            </a:pPr>
            <a:r>
              <a:t>30 %</a:t>
            </a:r>
            <a:r>
              <a:rPr b="0"/>
              <a:t> pitke vode nalazi se </a:t>
            </a:r>
            <a:r>
              <a:t>u tlu!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age10.jpeg" descr="Slika na kojoj se prikazuje nebo, na otvorenom, priroda, planina&#10;&#10;Opis je automatski generira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5170" y="1722267"/>
            <a:ext cx="7905937" cy="4712148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hape 167"/>
          <p:cNvSpPr/>
          <p:nvPr/>
        </p:nvSpPr>
        <p:spPr>
          <a:xfrm>
            <a:off x="8333875" y="6077258"/>
            <a:ext cx="4037122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Barlow"/>
                <a:ea typeface="Barlow"/>
                <a:cs typeface="Barlow"/>
                <a:sym typeface="Barlow"/>
              </a:defRPr>
            </a:lvl1pPr>
          </a:lstStyle>
          <a:p>
            <a:pPr/>
            <a:r>
              <a:t>Anica Braun, 2.a</a:t>
            </a:r>
          </a:p>
        </p:txBody>
      </p:sp>
      <p:sp>
        <p:nvSpPr>
          <p:cNvPr id="168" name="Shape 168"/>
          <p:cNvSpPr/>
          <p:nvPr/>
        </p:nvSpPr>
        <p:spPr>
          <a:xfrm>
            <a:off x="5537076" y="809970"/>
            <a:ext cx="5584636" cy="38354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1A171B"/>
                </a:solidFill>
                <a:latin typeface="Barlow"/>
                <a:ea typeface="Barlow"/>
                <a:cs typeface="Barlow"/>
                <a:sym typeface="Barlow"/>
              </a:defRPr>
            </a:pPr>
            <a:r>
              <a:t>Dnevno </a:t>
            </a:r>
            <a:r>
              <a:rPr b="1"/>
              <a:t>jedan Europljanin</a:t>
            </a:r>
            <a:r>
              <a:t> potroši </a:t>
            </a:r>
            <a:r>
              <a:rPr b="1"/>
              <a:t>190 litara vode.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Tema sustava Office">
  <a:themeElements>
    <a:clrScheme name="Tema sustava Office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sustava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sustava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Tema sustava Office">
  <a:themeElements>
    <a:clrScheme name="Tema sustava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sustava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sustava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