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14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8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6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23916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1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63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6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82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70F10-B763-0641-A04F-A941FBD7C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870" y="2378568"/>
            <a:ext cx="9411743" cy="2457511"/>
          </a:xfrm>
        </p:spPr>
        <p:txBody>
          <a:bodyPr/>
          <a:lstStyle/>
          <a:p>
            <a:pPr algn="ctr"/>
            <a:r>
              <a:rPr lang="hr-HR" sz="7500" dirty="0"/>
              <a:t>PROCES ULASKA HRVATSKE U EUROPSKU UNIJU</a:t>
            </a:r>
            <a:endParaRPr lang="sr-Latn-RS" sz="75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9942FB-6096-B043-904B-9F453E2D7D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204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001F6-8E97-554A-B029-B4204099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02632"/>
            <a:ext cx="6014453" cy="2722420"/>
          </a:xfrm>
        </p:spPr>
        <p:txBody>
          <a:bodyPr>
            <a:normAutofit/>
          </a:bodyPr>
          <a:lstStyle/>
          <a:p>
            <a:r>
              <a:rPr lang="hr-HR"/>
              <a:t>EUROPSKA UNIJA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BCC671-4EC1-A143-AB65-69AB2D9A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53" y="2128616"/>
            <a:ext cx="4724400" cy="4097058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Roboto"/>
              </a:rPr>
              <a:t>E</a:t>
            </a:r>
            <a:r>
              <a:rPr lang="hr-HR" sz="2500" b="0" i="0" u="none" strike="noStrike" dirty="0">
                <a:effectLst/>
                <a:latin typeface="Roboto"/>
              </a:rPr>
              <a:t>konomska i politička unija, jedinstvena međuvladina i nadnacionalna zajednica europskih država</a:t>
            </a:r>
          </a:p>
          <a:p>
            <a:r>
              <a:rPr lang="hr-HR" sz="2500" dirty="0">
                <a:latin typeface="Roboto"/>
              </a:rPr>
              <a:t>N</a:t>
            </a:r>
            <a:r>
              <a:rPr lang="hr-HR" sz="2500" b="0" i="0" u="none" strike="noStrike" dirty="0">
                <a:effectLst/>
                <a:latin typeface="Roboto"/>
              </a:rPr>
              <a:t>astala kao rezultat procesa suradnje i integracije koji je započeo 1951. godine između šest država</a:t>
            </a:r>
          </a:p>
          <a:p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0845FB9-4CBB-7C4A-840B-0375DE49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2191"/>
            <a:ext cx="5476043" cy="35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8F8B83-6872-F44C-BF81-00C383AC0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93" y="2138947"/>
            <a:ext cx="5793475" cy="402924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21.veljače 2003. podnesen je zahtjev za ulazak</a:t>
            </a:r>
          </a:p>
          <a:p>
            <a:r>
              <a:rPr lang="hr-HR" dirty="0"/>
              <a:t>20.travnja 2004. Hrvatska je dobila pozitivno mišljenje Europske komisije</a:t>
            </a:r>
          </a:p>
          <a:p>
            <a:r>
              <a:rPr lang="hr-HR" dirty="0"/>
              <a:t>Tijekom 2008. i 2009. Hrvatska se bavi otvaranjem poglavlja te deblokiranjem blokiranih</a:t>
            </a:r>
          </a:p>
          <a:p>
            <a:r>
              <a:rPr lang="hr-HR" dirty="0"/>
              <a:t>18.lipnja 2004. Hrvatska dobiva status kandidata</a:t>
            </a:r>
          </a:p>
          <a:p>
            <a:r>
              <a:rPr lang="hr-HR" dirty="0"/>
              <a:t>U proljeću 2012. je započeo postupak ratifikacije pristupnog ugovora između Hrvatske i 27 članica u parlamentu svih država članica</a:t>
            </a:r>
          </a:p>
          <a:p>
            <a:r>
              <a:rPr lang="hr-HR" dirty="0"/>
              <a:t>9.prosinca 2011. potpisan je ugovor o pristupanju</a:t>
            </a:r>
          </a:p>
          <a:p>
            <a:r>
              <a:rPr lang="hr-HR" dirty="0"/>
              <a:t>Nakon 6 godina i 6 mjeseci pregovora Hrvatska 1.srpnja 2013. godine postaje punopravna članica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2A3400B-8985-EA4E-9C4E-EC6FDE82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r="39526" b="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79958D7-64B9-2F47-BECD-D5A7A4B36F6C}"/>
              </a:ext>
            </a:extLst>
          </p:cNvPr>
          <p:cNvSpPr txBox="1"/>
          <p:nvPr/>
        </p:nvSpPr>
        <p:spPr>
          <a:xfrm>
            <a:off x="795093" y="689811"/>
            <a:ext cx="6211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500" dirty="0"/>
              <a:t>KRONOLOGIJA ULASKA REPUBLIKE HRVATSKE U EU</a:t>
            </a:r>
            <a:endParaRPr lang="sr-Latn-RS" sz="3500" dirty="0"/>
          </a:p>
        </p:txBody>
      </p:sp>
    </p:spTree>
    <p:extLst>
      <p:ext uri="{BB962C8B-B14F-4D97-AF65-F5344CB8AC3E}">
        <p14:creationId xmlns:p14="http://schemas.microsoft.com/office/powerpoint/2010/main" val="45659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800A036-588D-134E-B700-BDFF7EBF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64" y="1011989"/>
            <a:ext cx="5793475" cy="1485900"/>
          </a:xfrm>
        </p:spPr>
        <p:txBody>
          <a:bodyPr>
            <a:normAutofit/>
          </a:bodyPr>
          <a:lstStyle/>
          <a:p>
            <a:r>
              <a:rPr lang="hr-HR" dirty="0"/>
              <a:t>FAZE PREGOVORA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E803C9-C3FE-014A-82DC-7C5A3BD6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hr-HR" sz="2200" b="0" i="0" u="none" strike="noStrike" dirty="0">
                <a:effectLst/>
                <a:latin typeface="-apple-system"/>
              </a:rPr>
              <a:t>Pregovori o članstvu u Europskoj uniji bili su podijeljeni u nekoliko faza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>
                <a:latin typeface="-apple-system"/>
              </a:rPr>
              <a:t>Fa</a:t>
            </a:r>
            <a:r>
              <a:rPr lang="hr-HR" sz="2200" b="0" i="0" u="none" strike="noStrike" dirty="0">
                <a:effectLst/>
                <a:latin typeface="-apple-system"/>
              </a:rPr>
              <a:t>za, </a:t>
            </a:r>
            <a:r>
              <a:rPr lang="hr-HR" sz="2200" b="0" u="none" strike="noStrike" dirty="0">
                <a:effectLst/>
                <a:latin typeface="-apple-system"/>
              </a:rPr>
              <a:t>analiza usklađenosti zakonodavstva zemlje kandidata s europskim propisima (2006.godine)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Faza, otvaranje i privremeno zatvaranje poglavlja (2011.godine)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200" dirty="0"/>
              <a:t>Faza, zaključenje ugovora o pristupanju (2001.godine)</a:t>
            </a:r>
          </a:p>
          <a:p>
            <a:pPr marL="457200" indent="-457200">
              <a:buFont typeface="+mj-lt"/>
              <a:buAutoNum type="arabicPeriod"/>
            </a:pPr>
            <a:endParaRPr lang="sr-Latn-R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BAB8C8D-F45F-C44E-A8E1-565AFFBFA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0" r="21854" b="-1"/>
          <a:stretch/>
        </p:blipFill>
        <p:spPr>
          <a:xfrm>
            <a:off x="7815359" y="304136"/>
            <a:ext cx="4173543" cy="62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32EAC1-F898-FF43-B1E2-C3384FE7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PREGOVORI PO POGLAVLJIMA (35 poglavlja)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9DBA2-EA94-2E43-8A06-AC914A7B0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418323" cy="3886200"/>
          </a:xfrm>
        </p:spPr>
        <p:txBody>
          <a:bodyPr numCol="2">
            <a:normAutofit lnSpcReduction="10000"/>
          </a:bodyPr>
          <a:lstStyle/>
          <a:p>
            <a:r>
              <a:rPr lang="hr-HR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1. Sloboda kretanja roba</a:t>
            </a:r>
          </a:p>
          <a:p>
            <a:r>
              <a:rPr lang="hr-HR" dirty="0">
                <a:effectLst/>
              </a:rPr>
              <a:t>2. Sloboda kretanja radnika</a:t>
            </a:r>
          </a:p>
          <a:p>
            <a:r>
              <a:rPr lang="hr-HR" dirty="0">
                <a:effectLst/>
              </a:rPr>
              <a:t>3. Pravo poslovnog nastana i sloboda pružanja usluga</a:t>
            </a:r>
          </a:p>
          <a:p>
            <a:r>
              <a:rPr lang="hr-HR" dirty="0">
                <a:effectLst/>
              </a:rPr>
              <a:t>4. Sloboda kretanja kapitala</a:t>
            </a:r>
          </a:p>
          <a:p>
            <a:r>
              <a:rPr lang="hr-HR" dirty="0"/>
              <a:t>5. Javne nabave</a:t>
            </a:r>
          </a:p>
          <a:p>
            <a:r>
              <a:rPr lang="hr-HR" dirty="0">
                <a:effectLst/>
              </a:rPr>
              <a:t>6. Pravo trgovač</a:t>
            </a:r>
            <a:r>
              <a:rPr lang="hr-HR" dirty="0"/>
              <a:t>kih društava</a:t>
            </a:r>
          </a:p>
          <a:p>
            <a:r>
              <a:rPr lang="hr-HR" dirty="0">
                <a:effectLst/>
              </a:rPr>
              <a:t>7. P</a:t>
            </a:r>
            <a:r>
              <a:rPr lang="hr-HR" dirty="0"/>
              <a:t>ravo intelektualnog vlasništva</a:t>
            </a:r>
          </a:p>
          <a:p>
            <a:r>
              <a:rPr lang="hr-HR" dirty="0">
                <a:effectLst/>
              </a:rPr>
              <a:t>8. Tržišno natjecanje</a:t>
            </a:r>
          </a:p>
          <a:p>
            <a:r>
              <a:rPr lang="hr-HR" dirty="0"/>
              <a:t>9. Financijske usluge</a:t>
            </a:r>
          </a:p>
          <a:p>
            <a:r>
              <a:rPr lang="hr-HR" dirty="0">
                <a:effectLst/>
              </a:rPr>
              <a:t>10. Informacijsko društvo i mediji</a:t>
            </a:r>
          </a:p>
          <a:p>
            <a:r>
              <a:rPr lang="hr-HR" dirty="0"/>
              <a:t>11. Poljoprivreda i ruralni razvitak</a:t>
            </a:r>
          </a:p>
          <a:p>
            <a:r>
              <a:rPr lang="hr-HR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12. Sigurnost hrane, veterinarstvo i fitosanitarni nadzor</a:t>
            </a:r>
          </a:p>
          <a:p>
            <a:r>
              <a:rPr lang="hr-HR" dirty="0">
                <a:solidFill>
                  <a:srgbClr val="202122"/>
                </a:solidFill>
                <a:latin typeface="-apple-system"/>
              </a:rPr>
              <a:t>13. Ribarstvo</a:t>
            </a:r>
          </a:p>
          <a:p>
            <a:r>
              <a:rPr lang="hr-HR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14. Prometna politika</a:t>
            </a:r>
          </a:p>
          <a:p>
            <a:r>
              <a:rPr lang="hr-HR" dirty="0">
                <a:effectLst/>
              </a:rPr>
              <a:t>15. Energetika</a:t>
            </a:r>
          </a:p>
          <a:p>
            <a:endParaRPr lang="hr-HR" dirty="0">
              <a:effectLst/>
            </a:endParaRPr>
          </a:p>
          <a:p>
            <a:endParaRPr lang="hr-HR" dirty="0">
              <a:effectLst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4482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733CE7-98FD-9F43-B196-58DCFAD3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PREPREKE I PROBLEMI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523BDF-70CD-7146-9DD7-974D0C15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576" y="1638299"/>
            <a:ext cx="6014453" cy="4533901"/>
          </a:xfrm>
        </p:spPr>
        <p:txBody>
          <a:bodyPr>
            <a:noAutofit/>
          </a:bodyPr>
          <a:lstStyle/>
          <a:p>
            <a:r>
              <a:rPr lang="hr-HR" sz="2100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Nisu postojali veći problemi vezani uz poštivanje osnovnih prava</a:t>
            </a:r>
          </a:p>
          <a:p>
            <a:r>
              <a:rPr lang="hr-HR" sz="2100" dirty="0">
                <a:solidFill>
                  <a:srgbClr val="202122"/>
                </a:solidFill>
                <a:latin typeface="-apple-system"/>
              </a:rPr>
              <a:t>J</a:t>
            </a:r>
            <a:r>
              <a:rPr lang="hr-HR" sz="2100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edna od kritika je bila i nerazvijenost lokalne i područne samouprave</a:t>
            </a:r>
            <a:endParaRPr lang="hr-HR" sz="2100" u="none" dirty="0">
              <a:solidFill>
                <a:srgbClr val="202122"/>
              </a:solidFill>
              <a:latin typeface="-apple-system"/>
            </a:endParaRPr>
          </a:p>
          <a:p>
            <a:r>
              <a:rPr lang="hr-HR" sz="2100" b="0" i="0" strike="noStrike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2100" dirty="0">
                <a:solidFill>
                  <a:srgbClr val="202122"/>
                </a:solidFill>
                <a:latin typeface="-apple-system"/>
              </a:rPr>
              <a:t>S</a:t>
            </a:r>
            <a:r>
              <a:rPr lang="hr-HR" sz="2100" b="0" i="0" strike="noStrike" dirty="0">
                <a:solidFill>
                  <a:srgbClr val="202122"/>
                </a:solidFill>
                <a:effectLst/>
                <a:latin typeface="-apple-system"/>
              </a:rPr>
              <a:t>laba decentralizacija</a:t>
            </a:r>
          </a:p>
          <a:p>
            <a:r>
              <a:rPr lang="hr-HR" sz="2100" b="0" i="0" u="none" strike="noStrike" dirty="0">
                <a:effectLst/>
                <a:latin typeface="Corbel" panose="020F0502020204030204" pitchFamily="34" charset="0"/>
              </a:rPr>
              <a:t>Stanje u pravosuđu (neučinkovitost pravosudnog sustava)</a:t>
            </a:r>
          </a:p>
          <a:p>
            <a:r>
              <a:rPr lang="hr-HR" sz="2100" b="0" i="0" u="none" strike="noStrike" dirty="0">
                <a:effectLst/>
                <a:latin typeface="Corbel" panose="020F0502020204030204" pitchFamily="34" charset="0"/>
              </a:rPr>
              <a:t>Korupcija (provedba antikorupcijskog programa)</a:t>
            </a:r>
          </a:p>
          <a:p>
            <a:r>
              <a:rPr lang="hr-HR" sz="2100" b="0" i="0" u="none" strike="noStrike" dirty="0">
                <a:effectLst/>
                <a:latin typeface="Corbel" panose="020F0502020204030204" pitchFamily="34" charset="0"/>
              </a:rPr>
              <a:t>Suradnja sa sudom u Haagu (neizručivanje Ante Gotovine)</a:t>
            </a:r>
          </a:p>
          <a:p>
            <a:r>
              <a:rPr lang="hr-HR" sz="2100" b="0" i="0" u="none" strike="noStrike" dirty="0">
                <a:effectLst/>
                <a:latin typeface="Corbel" panose="020F0502020204030204" pitchFamily="34" charset="0"/>
              </a:rPr>
              <a:t>Prava nacionalnih manjina</a:t>
            </a:r>
          </a:p>
          <a:p>
            <a:r>
              <a:rPr lang="hr-HR" sz="2100" b="0" i="0" u="none" strike="noStrike" dirty="0">
                <a:effectLst/>
                <a:latin typeface="Corbel" panose="020F0502020204030204" pitchFamily="34" charset="0"/>
              </a:rPr>
              <a:t>Odnosi sa Slovenijom (pitanje granice na moru)</a:t>
            </a:r>
          </a:p>
          <a:p>
            <a:endParaRPr lang="hr-HR" sz="2100" b="0" i="0" strike="noStrike" dirty="0">
              <a:solidFill>
                <a:srgbClr val="202122"/>
              </a:solidFill>
              <a:effectLst/>
              <a:latin typeface="-apple-system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10CF2E3-B60C-6348-B2E5-574BA723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29" y="2045368"/>
            <a:ext cx="5120961" cy="358140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E6667686-50A1-294E-B7FB-32BF73CD9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1" y="2798031"/>
            <a:ext cx="1371600" cy="9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431AF7-580A-9340-9184-46BC366F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hr-HR"/>
              <a:t>UGOVOR O PRISTUPANJU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A6FBA-804C-794C-8442-198A5AD9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93" y="2171700"/>
            <a:ext cx="6844475" cy="423110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latin typeface="-apple-system"/>
              </a:rPr>
              <a:t>Mišljenje državljana na</a:t>
            </a:r>
            <a:r>
              <a:rPr lang="hr-HR" sz="2400" b="0" i="0" u="none" strike="noStrike" dirty="0">
                <a:effectLst/>
                <a:latin typeface="-apple-system"/>
              </a:rPr>
              <a:t> pozivnim područjima: Dalmacija 68,7% protiv, Slavonija 67,3% protiv, Hrvatsko zagorje 55,3% protiv, Zagreb 48,7% protiv, Riječko primorje i Istra 46% protiv.</a:t>
            </a:r>
          </a:p>
          <a:p>
            <a:r>
              <a:rPr lang="hr-HR" sz="2400" dirty="0">
                <a:latin typeface="-apple-system"/>
              </a:rPr>
              <a:t>P</a:t>
            </a:r>
            <a:r>
              <a:rPr lang="hr-HR" sz="2400" b="0" i="0" u="none" strike="noStrike" dirty="0">
                <a:effectLst/>
                <a:latin typeface="-apple-system"/>
              </a:rPr>
              <a:t>rije njegova potpisivanja, Europska komisija mora donijeti konačno mišljenje o zahtjevu za članstvo, Europski parlament dati suglasnost, a Vijeće na kraju donijeti jednoglasnu odluku o prihvaćanju nove države članice</a:t>
            </a:r>
          </a:p>
          <a:p>
            <a:r>
              <a:rPr lang="hr-HR" sz="2400" b="0" i="0" u="none" strike="noStrike" dirty="0">
                <a:effectLst/>
                <a:latin typeface="-apple-system"/>
              </a:rPr>
              <a:t>U ime Republike Hrvatske, Ugovor su potpisali predsjednik Republike i predsjednica Vlade</a:t>
            </a:r>
          </a:p>
          <a:p>
            <a:r>
              <a:rPr lang="hr-HR" sz="2400" b="0" i="0" u="none" strike="noStrike" dirty="0">
                <a:effectLst/>
                <a:latin typeface="-apple-system"/>
              </a:rPr>
              <a:t>U roku od mjesec dana nakon potpisivanja u Hrvatskoj je održan r</a:t>
            </a:r>
            <a:r>
              <a:rPr lang="hr-HR" sz="2400" dirty="0">
                <a:latin typeface="-apple-system"/>
              </a:rPr>
              <a:t>eferendum o ulasku u EU</a:t>
            </a:r>
          </a:p>
          <a:p>
            <a:endParaRPr lang="sr-Latn-RS" sz="1700" dirty="0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2043A818-BCF0-B54F-A454-13A1CD68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16548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lika 11">
            <a:extLst>
              <a:ext uri="{FF2B5EF4-FFF2-40B4-BE49-F238E27FC236}">
                <a16:creationId xmlns:a16="http://schemas.microsoft.com/office/drawing/2014/main" id="{08FDEB08-837E-2645-9656-0D8EAD842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5248" b="1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81258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Žetva</vt:lpstr>
      <vt:lpstr>PROCES ULASKA HRVATSKE U EUROPSKU UNIJU</vt:lpstr>
      <vt:lpstr>EUROPSKA UNIJA</vt:lpstr>
      <vt:lpstr>PowerPoint prezentacija</vt:lpstr>
      <vt:lpstr>FAZE PREGOVORA</vt:lpstr>
      <vt:lpstr>PREGOVORI PO POGLAVLJIMA (35 poglavlja)</vt:lpstr>
      <vt:lpstr>PREPREKE I PROBLEMI</vt:lpstr>
      <vt:lpstr>UGOVOR O PRISTUPANJU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ULASKA HRVATSKE U EUROPSKU UNIJU</dc:title>
  <dc:creator>Lucija Perišin</dc:creator>
  <cp:lastModifiedBy>Lucija Perišin</cp:lastModifiedBy>
  <cp:revision>1</cp:revision>
  <dcterms:created xsi:type="dcterms:W3CDTF">2021-03-23T15:31:07Z</dcterms:created>
  <dcterms:modified xsi:type="dcterms:W3CDTF">2021-03-23T22:11:30Z</dcterms:modified>
</cp:coreProperties>
</file>