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1" r:id="rId6"/>
    <p:sldId id="262" r:id="rId7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3AF"/>
    <a:srgbClr val="700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0F1C-55F7-4CC3-BC41-04E9FEF86CC3}" type="datetimeFigureOut">
              <a:rPr lang="hr-HR" smtClean="0"/>
              <a:pPr/>
              <a:t>10.3.2023.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D756-42A2-4394-B0A1-ECF14ABF12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0F1C-55F7-4CC3-BC41-04E9FEF86CC3}" type="datetimeFigureOut">
              <a:rPr lang="hr-HR" smtClean="0"/>
              <a:pPr/>
              <a:t>10.3.2023.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D756-42A2-4394-B0A1-ECF14ABF12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0F1C-55F7-4CC3-BC41-04E9FEF86CC3}" type="datetimeFigureOut">
              <a:rPr lang="hr-HR" smtClean="0"/>
              <a:pPr/>
              <a:t>10.3.2023.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D756-42A2-4394-B0A1-ECF14ABF12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0F1C-55F7-4CC3-BC41-04E9FEF86CC3}" type="datetimeFigureOut">
              <a:rPr lang="hr-HR" smtClean="0"/>
              <a:pPr/>
              <a:t>10.3.2023.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D756-42A2-4394-B0A1-ECF14ABF12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0F1C-55F7-4CC3-BC41-04E9FEF86CC3}" type="datetimeFigureOut">
              <a:rPr lang="hr-HR" smtClean="0"/>
              <a:pPr/>
              <a:t>10.3.2023.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D756-42A2-4394-B0A1-ECF14ABF12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0F1C-55F7-4CC3-BC41-04E9FEF86CC3}" type="datetimeFigureOut">
              <a:rPr lang="hr-HR" smtClean="0"/>
              <a:pPr/>
              <a:t>10.3.2023.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D756-42A2-4394-B0A1-ECF14ABF12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0F1C-55F7-4CC3-BC41-04E9FEF86CC3}" type="datetimeFigureOut">
              <a:rPr lang="hr-HR" smtClean="0"/>
              <a:pPr/>
              <a:t>10.3.2023.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D756-42A2-4394-B0A1-ECF14ABF12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0F1C-55F7-4CC3-BC41-04E9FEF86CC3}" type="datetimeFigureOut">
              <a:rPr lang="hr-HR" smtClean="0"/>
              <a:pPr/>
              <a:t>10.3.2023.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D756-42A2-4394-B0A1-ECF14ABF12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0F1C-55F7-4CC3-BC41-04E9FEF86CC3}" type="datetimeFigureOut">
              <a:rPr lang="hr-HR" smtClean="0"/>
              <a:pPr/>
              <a:t>10.3.2023.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D756-42A2-4394-B0A1-ECF14ABF12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0F1C-55F7-4CC3-BC41-04E9FEF86CC3}" type="datetimeFigureOut">
              <a:rPr lang="hr-HR" smtClean="0"/>
              <a:pPr/>
              <a:t>10.3.2023.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D756-42A2-4394-B0A1-ECF14ABF12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0F1C-55F7-4CC3-BC41-04E9FEF86CC3}" type="datetimeFigureOut">
              <a:rPr lang="hr-HR" smtClean="0"/>
              <a:pPr/>
              <a:t>10.3.2023.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D756-42A2-4394-B0A1-ECF14ABF127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00F1C-55F7-4CC3-BC41-04E9FEF86CC3}" type="datetimeFigureOut">
              <a:rPr lang="hr-HR" smtClean="0"/>
              <a:pPr/>
              <a:t>10.3.2023.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BD756-42A2-4394-B0A1-ECF14ABF127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16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0466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0453" y="764704"/>
            <a:ext cx="6633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Aktiv matematike II.gimnazije, Split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1700808"/>
            <a:ext cx="79448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  <a:latin typeface="Bradley Hand ITC" pitchFamily="66" charset="0"/>
                <a:cs typeface="Aharoni" pitchFamily="2" charset="-79"/>
              </a:rPr>
              <a:t>M</a:t>
            </a:r>
            <a:r>
              <a:rPr lang="hr-HR" sz="4800" b="1" dirty="0">
                <a:latin typeface="Bradley Hand ITC" pitchFamily="66" charset="0"/>
                <a:cs typeface="Aharoni" pitchFamily="2" charset="-79"/>
              </a:rPr>
              <a:t>A</a:t>
            </a:r>
            <a:r>
              <a:rPr lang="hr-HR" sz="4800" b="1" dirty="0">
                <a:solidFill>
                  <a:srgbClr val="FFC000"/>
                </a:solidFill>
                <a:latin typeface="Bradley Hand ITC" pitchFamily="66" charset="0"/>
                <a:cs typeface="Aharoni" pitchFamily="2" charset="-79"/>
              </a:rPr>
              <a:t>T</a:t>
            </a:r>
            <a:r>
              <a:rPr lang="hr-HR" sz="4800" b="1" dirty="0">
                <a:solidFill>
                  <a:srgbClr val="00B050"/>
                </a:solidFill>
                <a:latin typeface="Bradley Hand ITC" pitchFamily="66" charset="0"/>
                <a:cs typeface="Aharoni" pitchFamily="2" charset="-79"/>
              </a:rPr>
              <a:t>E</a:t>
            </a:r>
            <a:r>
              <a:rPr lang="hr-HR" sz="4800" b="1" dirty="0">
                <a:latin typeface="Bradley Hand ITC" pitchFamily="66" charset="0"/>
                <a:cs typeface="Aharoni" pitchFamily="2" charset="-79"/>
              </a:rPr>
              <a:t>M</a:t>
            </a:r>
            <a:r>
              <a:rPr lang="hr-HR" sz="48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Bradley Hand ITC" pitchFamily="66" charset="0"/>
                <a:cs typeface="Aharoni" pitchFamily="2" charset="-79"/>
              </a:rPr>
              <a:t>A</a:t>
            </a:r>
            <a:r>
              <a:rPr lang="hr-HR" sz="4800" b="1" dirty="0">
                <a:solidFill>
                  <a:schemeClr val="accent2"/>
                </a:solidFill>
                <a:latin typeface="Bradley Hand ITC" pitchFamily="66" charset="0"/>
                <a:cs typeface="Aharoni" pitchFamily="2" charset="-79"/>
              </a:rPr>
              <a:t>T</a:t>
            </a:r>
            <a:r>
              <a:rPr lang="hr-HR" sz="4800" b="1" dirty="0">
                <a:latin typeface="Bradley Hand ITC" pitchFamily="66" charset="0"/>
                <a:cs typeface="Aharoni" pitchFamily="2" charset="-79"/>
              </a:rPr>
              <a:t>I</a:t>
            </a:r>
            <a:r>
              <a:rPr lang="hr-HR" sz="4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radley Hand ITC" pitchFamily="66" charset="0"/>
                <a:cs typeface="Aharoni" pitchFamily="2" charset="-79"/>
              </a:rPr>
              <a:t>Č</a:t>
            </a:r>
            <a:r>
              <a:rPr lang="hr-HR" sz="4800" b="1" dirty="0">
                <a:solidFill>
                  <a:srgbClr val="FF0000"/>
                </a:solidFill>
                <a:latin typeface="Bradley Hand ITC" pitchFamily="66" charset="0"/>
                <a:cs typeface="Aharoni" pitchFamily="2" charset="-79"/>
              </a:rPr>
              <a:t>K</a:t>
            </a:r>
            <a:r>
              <a:rPr lang="hr-HR" sz="4800" b="1" dirty="0">
                <a:latin typeface="Bradley Hand ITC" pitchFamily="66" charset="0"/>
                <a:cs typeface="Aharoni" pitchFamily="2" charset="-79"/>
              </a:rPr>
              <a:t>O  </a:t>
            </a:r>
            <a:r>
              <a:rPr lang="hr-HR" sz="4800" b="1" dirty="0">
                <a:solidFill>
                  <a:srgbClr val="FFC000"/>
                </a:solidFill>
                <a:latin typeface="Bradley Hand ITC" pitchFamily="66" charset="0"/>
                <a:cs typeface="Aharoni" pitchFamily="2" charset="-79"/>
              </a:rPr>
              <a:t>P</a:t>
            </a:r>
            <a:r>
              <a:rPr lang="hr-HR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radley Hand ITC" pitchFamily="66" charset="0"/>
                <a:cs typeface="Aharoni" pitchFamily="2" charset="-79"/>
              </a:rPr>
              <a:t>R</a:t>
            </a:r>
            <a:r>
              <a:rPr lang="hr-HR" sz="4800" b="1" dirty="0">
                <a:solidFill>
                  <a:schemeClr val="accent2"/>
                </a:solidFill>
                <a:latin typeface="Bradley Hand ITC" pitchFamily="66" charset="0"/>
                <a:cs typeface="Aharoni" pitchFamily="2" charset="-79"/>
              </a:rPr>
              <a:t>O</a:t>
            </a:r>
            <a:r>
              <a:rPr lang="hr-HR" sz="4800" b="1" dirty="0">
                <a:solidFill>
                  <a:srgbClr val="00B050"/>
                </a:solidFill>
                <a:latin typeface="Bradley Hand ITC" pitchFamily="66" charset="0"/>
                <a:cs typeface="Aharoni" pitchFamily="2" charset="-79"/>
              </a:rPr>
              <a:t>LJ</a:t>
            </a:r>
            <a:r>
              <a:rPr lang="hr-HR" sz="4800" b="1" dirty="0">
                <a:solidFill>
                  <a:schemeClr val="accent4">
                    <a:lumMod val="75000"/>
                  </a:schemeClr>
                </a:solidFill>
                <a:latin typeface="Bradley Hand ITC" pitchFamily="66" charset="0"/>
                <a:cs typeface="Aharoni" pitchFamily="2" charset="-79"/>
              </a:rPr>
              <a:t>E</a:t>
            </a:r>
            <a:r>
              <a:rPr lang="hr-HR" sz="4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radley Hand ITC" pitchFamily="66" charset="0"/>
                <a:cs typeface="Aharoni" pitchFamily="2" charset="-79"/>
              </a:rPr>
              <a:t>Ć</a:t>
            </a:r>
            <a:r>
              <a:rPr lang="hr-HR" sz="4800" b="1" dirty="0">
                <a:latin typeface="Bradley Hand ITC" pitchFamily="66" charset="0"/>
                <a:cs typeface="Aharoni" pitchFamily="2" charset="-79"/>
              </a:rPr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9992" y="2636912"/>
            <a:ext cx="2340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chemeClr val="accent1"/>
                </a:solidFill>
                <a:latin typeface="Bradley Hand ITC" pitchFamily="66" charset="0"/>
              </a:rPr>
              <a:t>PROGRAM: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5816" y="3284984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  <a:latin typeface="Bradley Hand ITC" pitchFamily="66" charset="0"/>
              </a:rPr>
              <a:t>“Tjedan broja     “ izložba učeničkih radova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15816" y="3717032"/>
            <a:ext cx="6228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latin typeface="Bradley Hand ITC" pitchFamily="66" charset="0"/>
              </a:rPr>
              <a:t> </a:t>
            </a:r>
            <a:r>
              <a:rPr lang="hr-HR" sz="2400" b="1" dirty="0">
                <a:solidFill>
                  <a:srgbClr val="FFC000"/>
                </a:solidFill>
                <a:latin typeface="Bradley Hand ITC" pitchFamily="66" charset="0"/>
              </a:rPr>
              <a:t>predavanja u “Znanstvenom klubu II. gimnazije             </a:t>
            </a: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843808" y="3501008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2915816" y="3933056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5534025"/>
            <a:ext cx="137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716016" y="3284984"/>
          <a:ext cx="28587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6" imgW="139680" imgH="139680" progId="Equation.DSMT4">
                  <p:embed/>
                </p:oleObj>
              </mc:Choice>
              <mc:Fallback>
                <p:oleObj name="Equation" r:id="rId6" imgW="13968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284984"/>
                        <a:ext cx="285874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24"/>
          <p:cNvSpPr>
            <a:spLocks noChangeAspect="1"/>
          </p:cNvSpPr>
          <p:nvPr/>
        </p:nvSpPr>
        <p:spPr>
          <a:xfrm>
            <a:off x="2915816" y="4653136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2915816" y="5013176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TextBox 21"/>
          <p:cNvSpPr txBox="1"/>
          <p:nvPr/>
        </p:nvSpPr>
        <p:spPr>
          <a:xfrm>
            <a:off x="3131840" y="4437112"/>
            <a:ext cx="5224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7030A0"/>
                </a:solidFill>
                <a:latin typeface="Bradley Hand ITC" pitchFamily="66" charset="0"/>
              </a:rPr>
              <a:t>onine predavanja  “Financijski tjedan “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31840" y="4797152"/>
            <a:ext cx="5077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5">
                    <a:lumMod val="75000"/>
                  </a:schemeClr>
                </a:solidFill>
                <a:latin typeface="Bradley Hand ITC" pitchFamily="66" charset="0"/>
              </a:rPr>
              <a:t>odlazak naših učenika u Španjolsku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16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907450" y="764704"/>
            <a:ext cx="8236550" cy="4031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>
                <a:latin typeface="Bradley Hand ITC" pitchFamily="66" charset="0"/>
              </a:rPr>
              <a:t>“</a:t>
            </a:r>
            <a:r>
              <a:rPr lang="hr-HR" sz="3200" b="1" dirty="0">
                <a:solidFill>
                  <a:srgbClr val="FF0000"/>
                </a:solidFill>
                <a:latin typeface="Bradley Hand ITC" pitchFamily="66" charset="0"/>
              </a:rPr>
              <a:t>Tjedan broja     </a:t>
            </a:r>
            <a:r>
              <a:rPr lang="hr-HR" sz="3200" b="1" dirty="0">
                <a:latin typeface="Bradley Hand ITC" pitchFamily="66" charset="0"/>
              </a:rPr>
              <a:t>“ :</a:t>
            </a:r>
          </a:p>
          <a:p>
            <a:r>
              <a:rPr lang="hr-HR" sz="3200" b="1" dirty="0">
                <a:solidFill>
                  <a:srgbClr val="0070C0"/>
                </a:solidFill>
                <a:latin typeface="Bradley Hand ITC" pitchFamily="66" charset="0"/>
              </a:rPr>
              <a:t>- izložba učeničkih radova otvorit će se </a:t>
            </a:r>
          </a:p>
          <a:p>
            <a:r>
              <a:rPr lang="hr-HR" sz="3200" b="1" dirty="0">
                <a:solidFill>
                  <a:srgbClr val="0070C0"/>
                </a:solidFill>
                <a:latin typeface="Bradley Hand ITC" pitchFamily="66" charset="0"/>
              </a:rPr>
              <a:t>14.ožujka 2023.</a:t>
            </a:r>
          </a:p>
          <a:p>
            <a:pPr>
              <a:buFontTx/>
              <a:buChar char="-"/>
            </a:pPr>
            <a:r>
              <a:rPr lang="hr-HR" sz="3200" b="1" dirty="0">
                <a:solidFill>
                  <a:srgbClr val="FF0000"/>
                </a:solidFill>
                <a:latin typeface="Bradley Hand ITC" pitchFamily="66" charset="0"/>
              </a:rPr>
              <a:t>14.ožujka 2023. u 15 sati u kabinetu fizike</a:t>
            </a:r>
          </a:p>
          <a:p>
            <a:r>
              <a:rPr lang="hr-HR" sz="3200" b="1" dirty="0">
                <a:solidFill>
                  <a:srgbClr val="FF0000"/>
                </a:solidFill>
                <a:latin typeface="Bradley Hand ITC" pitchFamily="66" charset="0"/>
              </a:rPr>
              <a:t>održat će se kviz na temu broja</a:t>
            </a:r>
          </a:p>
          <a:p>
            <a:pPr>
              <a:buFontTx/>
              <a:buChar char="-"/>
            </a:pPr>
            <a:r>
              <a:rPr lang="hr-HR" sz="3200" b="1" dirty="0">
                <a:solidFill>
                  <a:srgbClr val="ED13AF"/>
                </a:solidFill>
                <a:latin typeface="Bradley Hand ITC" pitchFamily="66" charset="0"/>
              </a:rPr>
              <a:t>14. ožujka 2023. u 16: 30 u našoj knjižnici</a:t>
            </a:r>
          </a:p>
          <a:p>
            <a:r>
              <a:rPr lang="hr-HR" sz="3200" b="1" dirty="0">
                <a:solidFill>
                  <a:srgbClr val="ED13AF"/>
                </a:solidFill>
                <a:latin typeface="Bradley Hand ITC" pitchFamily="66" charset="0"/>
              </a:rPr>
              <a:t>održat će se  natjecanje u pamćenju znamenki </a:t>
            </a:r>
          </a:p>
          <a:p>
            <a:r>
              <a:rPr lang="hr-HR" sz="3200" b="1" dirty="0">
                <a:solidFill>
                  <a:srgbClr val="ED13AF"/>
                </a:solidFill>
                <a:latin typeface="Bradley Hand ITC" pitchFamily="66" charset="0"/>
              </a:rPr>
              <a:t>broja 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347864" y="764704"/>
          <a:ext cx="2873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4" imgW="139680" imgH="139680" progId="Equation.DSMT4">
                  <p:embed/>
                </p:oleObj>
              </mc:Choice>
              <mc:Fallback>
                <p:oleObj name="Equation" r:id="rId4" imgW="13968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764704"/>
                        <a:ext cx="2873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6372200" y="2780928"/>
          <a:ext cx="2873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6" imgW="139680" imgH="139680" progId="Equation.DSMT4">
                  <p:embed/>
                </p:oleObj>
              </mc:Choice>
              <mc:Fallback>
                <p:oleObj name="Equation" r:id="rId6" imgW="13968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2780928"/>
                        <a:ext cx="2873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907704" y="4221088"/>
          <a:ext cx="2873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7" imgW="139680" imgH="139680" progId="Equation.DSMT4">
                  <p:embed/>
                </p:oleObj>
              </mc:Choice>
              <mc:Fallback>
                <p:oleObj name="Equation" r:id="rId7" imgW="139680" imgH="139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221088"/>
                        <a:ext cx="2873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16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601416" y="0"/>
            <a:ext cx="75425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Predavanja u “</a:t>
            </a:r>
            <a:r>
              <a:rPr lang="hr-HR" sz="2800" b="1" dirty="0">
                <a:solidFill>
                  <a:srgbClr val="FFC000"/>
                </a:solidFill>
                <a:latin typeface="Bradley Hand ITC" pitchFamily="66" charset="0"/>
              </a:rPr>
              <a:t>Znanstvenom klubu II.     gimnazije”:</a:t>
            </a:r>
          </a:p>
          <a:p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  - 28.02.2023. </a:t>
            </a:r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“ Život u znanosti</a:t>
            </a:r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”</a:t>
            </a:r>
          </a:p>
          <a:p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 predavači: </a:t>
            </a:r>
            <a:r>
              <a:rPr lang="hr-HR" sz="2800" b="1" dirty="0">
                <a:solidFill>
                  <a:schemeClr val="accent3">
                    <a:lumMod val="75000"/>
                  </a:schemeClr>
                </a:solidFill>
                <a:latin typeface="Bradley Hand ITC" pitchFamily="66" charset="0"/>
              </a:rPr>
              <a:t>Vana Pezel</a:t>
            </a:r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j, studentica fizike</a:t>
            </a:r>
          </a:p>
          <a:p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                 </a:t>
            </a:r>
            <a:r>
              <a:rPr lang="hr-HR" sz="2800" b="1" dirty="0">
                <a:solidFill>
                  <a:schemeClr val="accent3">
                    <a:lumMod val="75000"/>
                  </a:schemeClr>
                </a:solidFill>
                <a:latin typeface="Bradley Hand ITC" pitchFamily="66" charset="0"/>
              </a:rPr>
              <a:t>Nikolina Semen,</a:t>
            </a:r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 studentica biologije</a:t>
            </a:r>
          </a:p>
          <a:p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                  </a:t>
            </a:r>
            <a:r>
              <a:rPr lang="hr-HR" sz="2800" b="1" dirty="0">
                <a:solidFill>
                  <a:schemeClr val="accent3">
                    <a:lumMod val="75000"/>
                  </a:schemeClr>
                </a:solidFill>
                <a:latin typeface="Bradley Hand ITC" pitchFamily="66" charset="0"/>
              </a:rPr>
              <a:t>Marcela Mandarić</a:t>
            </a:r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,asistentica na</a:t>
            </a:r>
          </a:p>
          <a:p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           Odsjeku za matematiku PMF-a</a:t>
            </a:r>
          </a:p>
          <a:p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                  </a:t>
            </a:r>
            <a:r>
              <a:rPr lang="hr-HR" sz="2800" b="1" dirty="0">
                <a:solidFill>
                  <a:schemeClr val="accent3">
                    <a:lumMod val="75000"/>
                  </a:schemeClr>
                </a:solidFill>
                <a:latin typeface="Bradley Hand ITC" pitchFamily="66" charset="0"/>
              </a:rPr>
              <a:t>Marko Mandarić</a:t>
            </a:r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, magistar fizike</a:t>
            </a:r>
          </a:p>
          <a:p>
            <a:endParaRPr lang="hr-HR" sz="2800" b="1" dirty="0">
              <a:solidFill>
                <a:srgbClr val="002060"/>
              </a:solidFill>
              <a:latin typeface="Bradley Hand ITC" pitchFamily="66" charset="0"/>
            </a:endParaRPr>
          </a:p>
          <a:p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 </a:t>
            </a:r>
            <a:endParaRPr lang="hr-HR" sz="2800" b="1" dirty="0">
              <a:solidFill>
                <a:srgbClr val="00B050"/>
              </a:solidFill>
              <a:latin typeface="Bradley Hand ITC" pitchFamily="66" charset="0"/>
            </a:endParaRPr>
          </a:p>
          <a:p>
            <a:endParaRPr lang="hr-HR" sz="2800" b="1" dirty="0">
              <a:solidFill>
                <a:srgbClr val="00B050"/>
              </a:solidFill>
              <a:latin typeface="Bradley Hand ITC" pitchFamily="66" charset="0"/>
            </a:endParaRPr>
          </a:p>
          <a:p>
            <a:endParaRPr lang="hr-HR" sz="2800" b="1" dirty="0">
              <a:latin typeface="Bradley Hand ITC" pitchFamily="66" charset="0"/>
            </a:endParaRPr>
          </a:p>
          <a:p>
            <a:r>
              <a:rPr lang="hr-HR" sz="2800" b="1" dirty="0">
                <a:solidFill>
                  <a:srgbClr val="00B050"/>
                </a:solidFill>
                <a:latin typeface="Bradley Hand ITC" pitchFamily="66" charset="0"/>
              </a:rPr>
              <a:t>                   </a:t>
            </a:r>
            <a:endParaRPr lang="hr-HR" sz="28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36450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3573016"/>
            <a:ext cx="5652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2800" b="1" dirty="0">
                <a:solidFill>
                  <a:schemeClr val="accent5">
                    <a:lumMod val="50000"/>
                  </a:schemeClr>
                </a:solidFill>
                <a:latin typeface="Bradley Hand ITC" pitchFamily="66" charset="0"/>
              </a:rPr>
              <a:t>13. 03. </a:t>
            </a:r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˝Aristarh i Eratosten˝</a:t>
            </a:r>
          </a:p>
          <a:p>
            <a:r>
              <a:rPr lang="hr-HR" sz="2800" b="1" dirty="0">
                <a:solidFill>
                  <a:schemeClr val="accent5">
                    <a:lumMod val="50000"/>
                  </a:schemeClr>
                </a:solidFill>
                <a:latin typeface="Bradley Hand ITC" pitchFamily="66" charset="0"/>
              </a:rPr>
              <a:t>              </a:t>
            </a:r>
            <a:r>
              <a:rPr lang="hr-HR" sz="2800" b="1" dirty="0">
                <a:solidFill>
                  <a:srgbClr val="00B050"/>
                </a:solidFill>
                <a:latin typeface="Bradley Hand ITC" pitchFamily="66" charset="0"/>
              </a:rPr>
              <a:t>   </a:t>
            </a:r>
            <a:r>
              <a:rPr lang="hr-HR" sz="2800" b="1" dirty="0">
                <a:solidFill>
                  <a:schemeClr val="accent3">
                    <a:lumMod val="75000"/>
                  </a:schemeClr>
                </a:solidFill>
                <a:latin typeface="Bradley Hand ITC" pitchFamily="66" charset="0"/>
              </a:rPr>
              <a:t>Vito Karaman, 4.a</a:t>
            </a:r>
          </a:p>
        </p:txBody>
      </p:sp>
      <p:sp>
        <p:nvSpPr>
          <p:cNvPr id="7" name="Rectangle 6"/>
          <p:cNvSpPr/>
          <p:nvPr/>
        </p:nvSpPr>
        <p:spPr>
          <a:xfrm>
            <a:off x="1979712" y="4509120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14. 03. </a:t>
            </a:r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˝Ljepota broja </a:t>
            </a:r>
            <a:r>
              <a:rPr lang="el-GR" sz="2800" b="1" dirty="0">
                <a:solidFill>
                  <a:srgbClr val="FF0000"/>
                </a:solidFill>
                <a:latin typeface="Bradley Hand ITC" pitchFamily="66" charset="0"/>
              </a:rPr>
              <a:t>π</a:t>
            </a:r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˝</a:t>
            </a:r>
          </a:p>
          <a:p>
            <a:r>
              <a:rPr lang="hr-HR" sz="2800" b="1" dirty="0">
                <a:solidFill>
                  <a:srgbClr val="00B050"/>
                </a:solidFill>
                <a:latin typeface="Bradley Hand ITC" pitchFamily="66" charset="0"/>
              </a:rPr>
              <a:t>               </a:t>
            </a:r>
            <a:r>
              <a:rPr lang="hr-HR" sz="2800" b="1" dirty="0">
                <a:solidFill>
                  <a:schemeClr val="accent3">
                    <a:lumMod val="75000"/>
                  </a:schemeClr>
                </a:solidFill>
                <a:latin typeface="Bradley Hand ITC" pitchFamily="66" charset="0"/>
              </a:rPr>
              <a:t>Dora Balić i Nelo Bečić, 1.a</a:t>
            </a:r>
            <a:endParaRPr lang="hr-HR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79712" y="5517232"/>
            <a:ext cx="60486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27. 03</a:t>
            </a:r>
            <a:r>
              <a:rPr lang="hr-HR" sz="2800" b="1" dirty="0">
                <a:latin typeface="Bradley Hand ITC" pitchFamily="66" charset="0"/>
              </a:rPr>
              <a:t>. </a:t>
            </a:r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˝Vedska matematika˝</a:t>
            </a:r>
          </a:p>
          <a:p>
            <a:r>
              <a:rPr lang="hr-HR" sz="2800" b="1" dirty="0">
                <a:solidFill>
                  <a:schemeClr val="accent3">
                    <a:lumMod val="75000"/>
                  </a:schemeClr>
                </a:solidFill>
                <a:latin typeface="Bradley Hand ITC" pitchFamily="66" charset="0"/>
              </a:rPr>
              <a:t>               Mia Rubić, 4.d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404664"/>
            <a:ext cx="748883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chemeClr val="accent5">
                    <a:lumMod val="50000"/>
                  </a:schemeClr>
                </a:solidFill>
                <a:latin typeface="Bradley Hand ITC" pitchFamily="66" charset="0"/>
              </a:rPr>
              <a:t>Svakog ponedjeljka  šesti školski sat održt </a:t>
            </a:r>
          </a:p>
          <a:p>
            <a:r>
              <a:rPr lang="hr-HR" sz="2800" b="1" dirty="0">
                <a:solidFill>
                  <a:schemeClr val="accent5">
                    <a:lumMod val="50000"/>
                  </a:schemeClr>
                </a:solidFill>
                <a:latin typeface="Bradley Hand ITC" pitchFamily="66" charset="0"/>
              </a:rPr>
              <a:t>ćemo predavanje: </a:t>
            </a:r>
          </a:p>
          <a:p>
            <a:r>
              <a:rPr lang="hr-HR" sz="2800" b="1" dirty="0">
                <a:latin typeface="Bradley Hand ITC" pitchFamily="66" charset="0"/>
              </a:rPr>
              <a:t>-˝</a:t>
            </a:r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Trigonometrijom po gradu˝</a:t>
            </a:r>
            <a:r>
              <a:rPr lang="hr-HR" sz="2800" b="1" dirty="0">
                <a:solidFill>
                  <a:schemeClr val="accent3">
                    <a:lumMod val="75000"/>
                  </a:schemeClr>
                </a:solidFill>
                <a:latin typeface="Bradley Hand ITC" pitchFamily="66" charset="0"/>
              </a:rPr>
              <a:t>, 1.a, 1.d, 1.e</a:t>
            </a:r>
          </a:p>
          <a:p>
            <a:pPr>
              <a:buFontTx/>
              <a:buChar char="-"/>
            </a:pPr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˝Sve naše parabole˝</a:t>
            </a:r>
            <a:r>
              <a:rPr lang="hr-HR" sz="2800" b="1" dirty="0">
                <a:latin typeface="Bradley Hand ITC" pitchFamily="66" charset="0"/>
              </a:rPr>
              <a:t>, </a:t>
            </a:r>
            <a:r>
              <a:rPr lang="hr-HR" sz="2800" b="1" dirty="0">
                <a:solidFill>
                  <a:srgbClr val="00B050"/>
                </a:solidFill>
                <a:latin typeface="Bradley Hand ITC" pitchFamily="66" charset="0"/>
              </a:rPr>
              <a:t>2.e</a:t>
            </a:r>
          </a:p>
          <a:p>
            <a:r>
              <a:rPr lang="hr-HR" sz="2800" b="1" dirty="0">
                <a:latin typeface="Bradley Hand ITC" pitchFamily="66" charset="0"/>
              </a:rPr>
              <a:t>-˝</a:t>
            </a:r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Što je zajedničko prirastu stanovništva, potresima,radioaktivnosti, kamatama i svježini jaja?˝</a:t>
            </a:r>
            <a:r>
              <a:rPr lang="hr-HR" sz="2800" b="1" dirty="0">
                <a:latin typeface="Bradley Hand ITC" pitchFamily="66" charset="0"/>
              </a:rPr>
              <a:t>,</a:t>
            </a:r>
            <a:r>
              <a:rPr lang="hr-H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3.e</a:t>
            </a:r>
          </a:p>
          <a:p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- ˝Fraktali˝ </a:t>
            </a:r>
            <a:r>
              <a:rPr lang="hr-HR" sz="2800" b="1" dirty="0">
                <a:latin typeface="Bradley Hand ITC" pitchFamily="66" charset="0"/>
              </a:rPr>
              <a:t>,</a:t>
            </a:r>
            <a:r>
              <a:rPr lang="hr-HR" sz="2800" b="1" dirty="0">
                <a:solidFill>
                  <a:srgbClr val="FFC000"/>
                </a:solidFill>
                <a:latin typeface="Bradley Hand ITC" pitchFamily="66" charset="0"/>
              </a:rPr>
              <a:t>Daniela Pažanin, 4.d</a:t>
            </a:r>
          </a:p>
          <a:p>
            <a:pPr>
              <a:buFontTx/>
              <a:buChar char="-"/>
            </a:pPr>
            <a:r>
              <a:rPr lang="hr-HR" sz="2800" b="1" dirty="0">
                <a:latin typeface="Bradley Hand ITC" pitchFamily="66" charset="0"/>
              </a:rPr>
              <a:t>˝</a:t>
            </a:r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Matematika u arhitekturi˝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Bradley Hand ITC" pitchFamily="66" charset="0"/>
              </a:rPr>
              <a:t>, Antea Belas, 4.a i Ivka Živković Kuljiš, 4.d</a:t>
            </a:r>
          </a:p>
          <a:p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- “Princip uzastopnog prebrojavanja,permutacije i kombinacije</a:t>
            </a:r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”, 3.d</a:t>
            </a:r>
          </a:p>
          <a:p>
            <a:r>
              <a:rPr lang="hr-HR" sz="2800" b="1" dirty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- </a:t>
            </a:r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“Vjerojatnost”, </a:t>
            </a:r>
            <a:r>
              <a:rPr lang="hr-HR" sz="2800" b="1" dirty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Ema Gabela, Ana Žarković,4.f</a:t>
            </a:r>
          </a:p>
          <a:p>
            <a:pPr>
              <a:buFontTx/>
              <a:buChar char="-"/>
            </a:pPr>
            <a:endParaRPr lang="hr-HR" sz="2800" b="1" dirty="0">
              <a:latin typeface="Bradley Hand ITC" pitchFamily="66" charset="0"/>
            </a:endParaRPr>
          </a:p>
          <a:p>
            <a:pPr>
              <a:buFontTx/>
              <a:buChar char="-"/>
            </a:pPr>
            <a:endParaRPr lang="hr-HR" sz="2800" b="1" dirty="0">
              <a:latin typeface="Bradley Hand ITC" pitchFamily="66" charset="0"/>
            </a:endParaRPr>
          </a:p>
          <a:p>
            <a:endParaRPr lang="hr-HR" sz="2800" b="1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16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67544" y="404664"/>
            <a:ext cx="60676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>
                <a:latin typeface="Bradley Hand ITC" pitchFamily="66" charset="0"/>
              </a:rPr>
              <a:t>onine predavanja  “</a:t>
            </a:r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Financijski tjedan </a:t>
            </a:r>
            <a:r>
              <a:rPr lang="hr-HR" sz="2800" b="1" dirty="0">
                <a:latin typeface="Bradley Hand ITC" pitchFamily="66" charset="0"/>
              </a:rPr>
              <a:t>“</a:t>
            </a:r>
          </a:p>
          <a:p>
            <a:endParaRPr lang="hr-HR" sz="2800" b="1" dirty="0">
              <a:latin typeface="Bradley Hand ITC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124744"/>
            <a:ext cx="8592417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rgbClr val="7030A0"/>
                </a:solidFill>
                <a:latin typeface="Bradley Hand ITC" pitchFamily="66" charset="0"/>
              </a:rPr>
              <a:t> </a:t>
            </a:r>
            <a:r>
              <a:rPr lang="hr-HR" sz="2800" b="1" dirty="0">
                <a:latin typeface="Bradley Hand ITC" pitchFamily="66" charset="0"/>
              </a:rPr>
              <a:t>U okviru Tjedna  novca koji se ove godine održava </a:t>
            </a:r>
          </a:p>
          <a:p>
            <a:r>
              <a:rPr lang="hr-HR" sz="2800" b="1" dirty="0">
                <a:latin typeface="Bradley Hand ITC" pitchFamily="66" charset="0"/>
              </a:rPr>
              <a:t>od 20. – 26. ožujka 2023. naši učenici su pripremili </a:t>
            </a:r>
          </a:p>
          <a:p>
            <a:r>
              <a:rPr lang="hr-HR" sz="2800" b="1" dirty="0">
                <a:latin typeface="Bradley Hand ITC" pitchFamily="66" charset="0"/>
              </a:rPr>
              <a:t>prigodna online predavanja koji će biti objavljeni na</a:t>
            </a:r>
          </a:p>
          <a:p>
            <a:r>
              <a:rPr lang="hr-HR" sz="2800" b="1" dirty="0">
                <a:latin typeface="Bradley Hand ITC" pitchFamily="66" charset="0"/>
              </a:rPr>
              <a:t>stranicama naše škole:</a:t>
            </a:r>
          </a:p>
          <a:p>
            <a:r>
              <a:rPr lang="hr-HR" sz="2800" b="1" dirty="0">
                <a:solidFill>
                  <a:srgbClr val="7030A0"/>
                </a:solidFill>
                <a:latin typeface="Bradley Hand ITC" pitchFamily="66" charset="0"/>
              </a:rPr>
              <a:t>                   </a:t>
            </a:r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-” Stambena štednja i životno osiguranje”</a:t>
            </a:r>
          </a:p>
          <a:p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                   </a:t>
            </a:r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Kiara Rogač, Nikolina Topić, Laura Ruščić,</a:t>
            </a:r>
          </a:p>
          <a:p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                    Sara Šimundić,4.e</a:t>
            </a:r>
          </a:p>
          <a:p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                   -”Lažni euri”,</a:t>
            </a:r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Aneta Matas, Antonela </a:t>
            </a:r>
          </a:p>
          <a:p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                   Borzić,2.f</a:t>
            </a:r>
          </a:p>
          <a:p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2123728" y="5085184"/>
            <a:ext cx="70202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  -" Kamatni račun“, </a:t>
            </a:r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Elena Bandalović, 4.a</a:t>
            </a:r>
          </a:p>
          <a:p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  -"Financijske prevare" ,</a:t>
            </a:r>
            <a:r>
              <a:rPr lang="hr-HR" sz="2800" b="1" dirty="0">
                <a:solidFill>
                  <a:srgbClr val="002060"/>
                </a:solidFill>
                <a:latin typeface="Bradley Hand ITC" pitchFamily="66" charset="0"/>
              </a:rPr>
              <a:t>Malena Lorraine          Alebić i Ela Silić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16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642955" y="1124744"/>
            <a:ext cx="8592417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rgbClr val="FF0000"/>
                </a:solidFill>
                <a:latin typeface="Bradley Hand ITC" pitchFamily="66" charset="0"/>
              </a:rPr>
              <a:t>odlazak naših učenika u Španjolsku</a:t>
            </a:r>
          </a:p>
          <a:p>
            <a:endParaRPr lang="hr-HR" sz="2800" b="1" dirty="0">
              <a:latin typeface="Bradley Hand ITC" pitchFamily="66" charset="0"/>
            </a:endParaRPr>
          </a:p>
          <a:p>
            <a:r>
              <a:rPr lang="hr-HR" sz="2800" b="1" dirty="0">
                <a:latin typeface="Bradley Hand ITC" pitchFamily="66" charset="0"/>
              </a:rPr>
              <a:t>16.travnja 2023. grupa naših učenika pod vodstvom</a:t>
            </a:r>
          </a:p>
          <a:p>
            <a:r>
              <a:rPr lang="hr-HR" sz="2800" b="1" dirty="0">
                <a:latin typeface="Bradley Hand ITC" pitchFamily="66" charset="0"/>
              </a:rPr>
              <a:t>svojih professorica Ane Marije Brzice, prof., Dine </a:t>
            </a:r>
          </a:p>
          <a:p>
            <a:r>
              <a:rPr lang="hr-HR" sz="2800" b="1" dirty="0">
                <a:latin typeface="Bradley Hand ITC" pitchFamily="66" charset="0"/>
              </a:rPr>
              <a:t>Spahije , prof. i Karmen Šesnić, prof. idu u Španjolsku</a:t>
            </a:r>
          </a:p>
          <a:p>
            <a:r>
              <a:rPr lang="hr-HR" sz="2800" b="1" dirty="0">
                <a:latin typeface="Bradley Hand ITC" pitchFamily="66" charset="0"/>
              </a:rPr>
              <a:t>u grad Leon u okviru Erasmus + projekta </a:t>
            </a:r>
          </a:p>
          <a:p>
            <a:r>
              <a:rPr lang="hr-HR" sz="2800" b="1" dirty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“ INTEGRATED LITERACY IN ACTION</a:t>
            </a:r>
            <a:r>
              <a:rPr lang="hr-HR" sz="2800" b="1" dirty="0">
                <a:latin typeface="Bradley Hand ITC" pitchFamily="66" charset="0"/>
              </a:rPr>
              <a:t>”. Tema </a:t>
            </a:r>
          </a:p>
          <a:p>
            <a:r>
              <a:rPr lang="hr-HR" sz="2800" b="1" dirty="0">
                <a:latin typeface="Bradley Hand ITC" pitchFamily="66" charset="0"/>
              </a:rPr>
              <a:t>zadnjeg modula je prirodoslovana pismenost.</a:t>
            </a:r>
          </a:p>
          <a:p>
            <a:endParaRPr lang="hr-HR" sz="2800" b="1" dirty="0">
              <a:solidFill>
                <a:schemeClr val="accent5">
                  <a:lumMod val="7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71800" y="4797152"/>
            <a:ext cx="80979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>
                <a:solidFill>
                  <a:srgbClr val="FF0000"/>
                </a:solidFill>
                <a:latin typeface="Bradley Hand ITC" pitchFamily="66" charset="0"/>
              </a:rPr>
              <a:t>Aktiv matematike II.gimnazije:</a:t>
            </a:r>
            <a:r>
              <a:rPr lang="hr-H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Sanda Ilić,prof., </a:t>
            </a:r>
          </a:p>
          <a:p>
            <a:r>
              <a:rPr lang="hr-H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Aleksandra Pletikosić,prof.,Karmen  Šesnić, prof., </a:t>
            </a:r>
          </a:p>
          <a:p>
            <a:r>
              <a:rPr lang="hr-H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Sanj a Vitaljić,prof.,Marko  Mandarić,magistar fizike</a:t>
            </a:r>
          </a:p>
          <a:p>
            <a:endParaRPr lang="hr-HR" sz="2000" b="1" dirty="0">
              <a:solidFill>
                <a:schemeClr val="tx2">
                  <a:lumMod val="60000"/>
                  <a:lumOff val="40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371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504</Words>
  <Application>Microsoft Office PowerPoint</Application>
  <PresentationFormat>Prikaz na zaslonu (4:3)</PresentationFormat>
  <Paragraphs>67</Paragraphs>
  <Slides>6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Aharoni</vt:lpstr>
      <vt:lpstr>Arial</vt:lpstr>
      <vt:lpstr>Bradley Hand ITC</vt:lpstr>
      <vt:lpstr>Calibri</vt:lpstr>
      <vt:lpstr>Office Theme</vt:lpstr>
      <vt:lpstr>Equation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SANDA</dc:creator>
  <cp:lastModifiedBy>Windows User</cp:lastModifiedBy>
  <cp:revision>41</cp:revision>
  <cp:lastPrinted>2023-03-10T08:41:20Z</cp:lastPrinted>
  <dcterms:created xsi:type="dcterms:W3CDTF">2019-03-11T13:32:27Z</dcterms:created>
  <dcterms:modified xsi:type="dcterms:W3CDTF">2023-03-10T08:42:39Z</dcterms:modified>
</cp:coreProperties>
</file>